
<file path=[Content_Types].xml><?xml version="1.0" encoding="utf-8"?>
<Types xmlns="http://schemas.openxmlformats.org/package/2006/content-types">
  <Default ContentType="image/jpeg" Extension="jpeg"/>
  <Default ContentType="image/jpeg" Extension="jpg"/>
  <Default ContentType="image/png" Extension="png"/>
  <Default ContentType="application/vnd.openxmlformats-package.relationships+xml" Extension="rels"/>
  <Default ContentType="image/vnd.ms-photo" Extension="wdp"/>
  <Default ContentType="application/xml" Extension="xml"/>
  <Override ContentType="application/vnd.openxmlformats-officedocument.extended-properties+xml" PartName="/docProps/app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2.xml"/>
  <Override ContentType="application/vnd.openxmlformats-officedocument.presentationml.tableStyles+xml" PartName="/ppt/tableStyle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package.core-properties+xml" PartName="/docProps/core.xml"/>
</Types>
</file>

<file path=_rels/.rels><?xml version="1.0" encoding="UTF-8" standalone="yes"?><Relationships xmlns="http://schemas.openxmlformats.org/package/2006/relationships"><Relationship Id="rId4" Target="ppt/presentation.xml" Type="http://schemas.openxmlformats.org/officeDocument/2006/relationships/officeDocument"/><Relationship Id="rId3" Target="docProps/core.xml" Type="http://schemas.openxmlformats.org/package/2006/relationships/metadata/core-properties"/><Relationship Id="rId2" Target="docProps/app.xml" Type="http://schemas.openxmlformats.org/officeDocument/2006/relationships/extended-properties"/><Relationship Id="rId1" Target="docProps/thumbnail.jpeg" Type="http://schemas.openxmlformats.org/package/2006/relationships/metadata/thumbnai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autoAdjust="0" sz="14525"/>
    <p:restoredTop autoAdjust="0" sz="92923"/>
  </p:normalViewPr>
  <p:slideViewPr>
    <p:cSldViewPr snapToGrid="0">
      <p:cViewPr varScale="1">
        <p:scale>
          <a:sx d="100" n="54"/>
          <a:sy d="100" n="54"/>
        </p:scale>
        <p:origin x="1168" y="76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 standalone="yes"?><Relationships xmlns="http://schemas.openxmlformats.org/package/2006/relationships"><Relationship Id="rId31" Target="slides/slide24.xml" Type="http://schemas.openxmlformats.org/officeDocument/2006/relationships/slide"/><Relationship Id="rId30" Target="slides/slide23.xml" Type="http://schemas.openxmlformats.org/officeDocument/2006/relationships/slide"/><Relationship Id="rId27" Target="slides/slide20.xml" Type="http://schemas.openxmlformats.org/officeDocument/2006/relationships/slide"/><Relationship Id="rId26" Target="slides/slide19.xml" Type="http://schemas.openxmlformats.org/officeDocument/2006/relationships/slide"/><Relationship Id="rId25" Target="slides/slide18.xml" Type="http://schemas.openxmlformats.org/officeDocument/2006/relationships/slide"/><Relationship Id="rId24" Target="slides/slide17.xml" Type="http://schemas.openxmlformats.org/officeDocument/2006/relationships/slide"/><Relationship Id="rId21" Target="slides/slide14.xml" Type="http://schemas.openxmlformats.org/officeDocument/2006/relationships/slide"/><Relationship Id="rId19" Target="slides/slide12.xml" Type="http://schemas.openxmlformats.org/officeDocument/2006/relationships/slide"/><Relationship Id="rId20" Target="slides/slide13.xml" Type="http://schemas.openxmlformats.org/officeDocument/2006/relationships/slide"/><Relationship Id="rId18" Target="slides/slide11.xml" Type="http://schemas.openxmlformats.org/officeDocument/2006/relationships/slide"/><Relationship Id="rId17" Target="slides/slide10.xml" Type="http://schemas.openxmlformats.org/officeDocument/2006/relationships/slide"/><Relationship Id="rId16" Target="slides/slide9.xml" Type="http://schemas.openxmlformats.org/officeDocument/2006/relationships/slide"/><Relationship Id="rId15" Target="slides/slide8.xml" Type="http://schemas.openxmlformats.org/officeDocument/2006/relationships/slide"/><Relationship Id="rId14" Target="slides/slide7.xml" Type="http://schemas.openxmlformats.org/officeDocument/2006/relationships/slide"/><Relationship Id="rId13" Target="slides/slide6.xml" Type="http://schemas.openxmlformats.org/officeDocument/2006/relationships/slide"/><Relationship Id="rId12" Target="slides/slide5.xml" Type="http://schemas.openxmlformats.org/officeDocument/2006/relationships/slide"/><Relationship Id="rId11" Target="slides/slide4.xml" Type="http://schemas.openxmlformats.org/officeDocument/2006/relationships/slide"/><Relationship Id="rId10" Target="slides/slide3.xml" Type="http://schemas.openxmlformats.org/officeDocument/2006/relationships/slide"/><Relationship Id="rId9" Target="slides/slide2.xml" Type="http://schemas.openxmlformats.org/officeDocument/2006/relationships/slide"/><Relationship Id="rId8" Target="slides/slide1.xml" Type="http://schemas.openxmlformats.org/officeDocument/2006/relationships/slide"/><Relationship Id="rId7" Target="notesMasters/notesMaster1.xml" Type="http://schemas.openxmlformats.org/officeDocument/2006/relationships/notesMaster"/><Relationship Id="rId6" Target="slideMasters/slideMaster2.xml" Type="http://schemas.openxmlformats.org/officeDocument/2006/relationships/slideMaster"/><Relationship Id="rId5" Target="slideMasters/slideMaster1.xml" Type="http://schemas.openxmlformats.org/officeDocument/2006/relationships/slideMaster"/><Relationship Id="rId4" Target="tableStyles.xml" Type="http://schemas.openxmlformats.org/officeDocument/2006/relationships/tableStyles"/><Relationship Id="rId3" Target="presProps.xml" Type="http://schemas.openxmlformats.org/officeDocument/2006/relationships/presProps"/><Relationship Id="rId23" Target="slides/slide16.xml" Type="http://schemas.openxmlformats.org/officeDocument/2006/relationships/slide"/><Relationship Id="rId29" Target="slides/slide22.xml" Type="http://schemas.openxmlformats.org/officeDocument/2006/relationships/slide"/><Relationship Id="rId2" Target="viewProps.xml" Type="http://schemas.openxmlformats.org/officeDocument/2006/relationships/viewProps"/><Relationship Id="rId22" Target="slides/slide15.xml" Type="http://schemas.openxmlformats.org/officeDocument/2006/relationships/slide"/><Relationship Id="rId28" Target="slides/slide21.xml" Type="http://schemas.openxmlformats.org/officeDocument/2006/relationships/slide"/><Relationship Id="rId1" Target="theme/theme2.xml" Type="http://schemas.openxmlformats.org/officeDocument/2006/relationships/theme"/></Relationships>
</file>

<file path=ppt/notesMasters/_rels/notesMaster1.xml.rels><?xml version="1.0" encoding="UTF-8" standalone="yes"?><Relationships xmlns="http://schemas.openxmlformats.org/package/2006/relationships"><Relationship Id="rId1" Target="../theme/theme1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sz="quarter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bIns="45720" lIns="91440" numCol="1" rIns="91440" rtlCol="0" tIns="45720" vert="horz"/>
          <a:lstStyle>
            <a:lvl1pPr algn="l">
              <a:defRPr sz="1200"/>
            </a:lvl1pPr>
          </a:lstStyle>
          <a:p>
            <a:endParaRPr altLang="en-GB" lang="en-GB"/>
          </a:p>
        </p:txBody>
      </p:sp>
      <p:sp>
        <p:nvSpPr>
          <p:cNvPr id="3" name="Date Placeholder 2"/>
          <p:cNvSpPr>
            <a:spLocks noGrp="1"/>
          </p:cNvSpPr>
          <p:nvPr>
            <p:ph idx="1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bIns="45720" lIns="91440" numCol="1" rIns="91440" rtlCol="0" tIns="45720" vert="horz"/>
          <a:lstStyle>
            <a:lvl1pPr algn="r">
              <a:defRPr sz="1200"/>
            </a:lvl1pPr>
          </a:lstStyle>
          <a:p>
            <a:fld id="{2A6EDBF4-BC08-43D5-9EE8-BCB7E71956F2}" type="datetimeFigureOut">
              <a:rPr altLang="en-GB" lang="en-GB" smtClean="0"/>
              <a:t>28/05/2023</a:t>
            </a:fld>
            <a:endParaRPr altLang="en-GB" lang="en-GB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idx="2"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anchor="ctr" bIns="45720" lIns="91440" numCol="1" rIns="91440" rtlCol="0" tIns="45720" vert="horz"/>
          <a:lstStyle/>
          <a:p>
            <a:endParaRPr altLang="en-GB" lang="en-GB"/>
          </a:p>
        </p:txBody>
      </p:sp>
      <p:sp>
        <p:nvSpPr>
          <p:cNvPr id="5" name="Notes Placeholder 4"/>
          <p:cNvSpPr>
            <a:spLocks noGrp="1"/>
          </p:cNvSpPr>
          <p:nvPr>
            <p:ph idx="3" sz="quarter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bIns="45720" lIns="91440" numCol="1" rIns="91440" rtlCol="0" tIns="45720"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altLang="en-GB" lang="en-GB"/>
          </a:p>
        </p:txBody>
      </p:sp>
      <p:sp>
        <p:nvSpPr>
          <p:cNvPr id="6" name="Footer Placeholder 5"/>
          <p:cNvSpPr>
            <a:spLocks noGrp="1"/>
          </p:cNvSpPr>
          <p:nvPr>
            <p:ph idx="4" sz="quarter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anchor="b" bIns="45720" lIns="91440" numCol="1" rIns="91440" rtlCol="0" tIns="45720" vert="horz"/>
          <a:lstStyle>
            <a:lvl1pPr algn="l">
              <a:defRPr sz="1200"/>
            </a:lvl1pPr>
          </a:lstStyle>
          <a:p>
            <a:endParaRPr altLang="en-GB" lang="en-GB"/>
          </a:p>
        </p:txBody>
      </p:sp>
      <p:sp>
        <p:nvSpPr>
          <p:cNvPr id="7" name="Slide Number Placeholder 6"/>
          <p:cNvSpPr>
            <a:spLocks noGrp="1"/>
          </p:cNvSpPr>
          <p:nvPr>
            <p:ph idx="5" sz="quarter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anchor="b" bIns="45720" lIns="91440" numCol="1" rIns="91440" rtlCol="0" tIns="45720" vert="horz"/>
          <a:lstStyle>
            <a:lvl1pPr algn="r">
              <a:defRPr sz="1200"/>
            </a:lvl1pPr>
          </a:lstStyle>
          <a:p>
            <a:fld id="{BF1165C0-A9BD-40BF-B7EA-68DAB3F7DD2B}" type="slidenum">
              <a:rPr altLang="en-GB" lang="en-GB" smtClean="0"/>
              <a:t>‹#›</a:t>
            </a:fld>
            <a:endParaRPr altLang="en-GB" lang="en-GB"/>
          </a:p>
        </p:txBody>
      </p:sp>
    </p:spTree>
    <p:extLst>
      <p:ext uri="{BB962C8B-B14F-4D97-AF65-F5344CB8AC3E}">
        <p14:creationId xmlns:p14="http://schemas.microsoft.com/office/powerpoint/2010/main" val="2484066869"/>
      </p:ext>
    </p:extLst>
  </p:cSld>
  <p:clrMap accent1="accent1" accent2="accent2" accent3="accent3" accent4="accent4" accent5="accent5" accent6="accent6" bg1="lt1" bg2="lt2" folHlink="folHlink" hlink="hlink" tx1="dk1" tx2="dk2"/>
  <p:notesStyle>
    <a:lvl1pPr algn="l" defTabSz="914400" eaLnBrk="1" hangingPunct="1" latinLnBrk="0" marL="0" rtl="0">
      <a:defRPr kern="1200" sz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2" Target="../slides/slide2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0.xml.rels><?xml version="1.0" encoding="UTF-8" standalone="yes"?><Relationships xmlns="http://schemas.openxmlformats.org/package/2006/relationships"><Relationship Id="rId2" Target="../slides/slide11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1.xml.rels><?xml version="1.0" encoding="UTF-8" standalone="yes"?><Relationships xmlns="http://schemas.openxmlformats.org/package/2006/relationships"><Relationship Id="rId2" Target="../slides/slide12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2.xml.rels><?xml version="1.0" encoding="UTF-8" standalone="yes"?><Relationships xmlns="http://schemas.openxmlformats.org/package/2006/relationships"><Relationship Id="rId2" Target="../slides/slide13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3.xml.rels><?xml version="1.0" encoding="UTF-8" standalone="yes"?><Relationships xmlns="http://schemas.openxmlformats.org/package/2006/relationships"><Relationship Id="rId2" Target="../slides/slide14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4.xml.rels><?xml version="1.0" encoding="UTF-8" standalone="yes"?><Relationships xmlns="http://schemas.openxmlformats.org/package/2006/relationships"><Relationship Id="rId2" Target="../slides/slide15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5.xml.rels><?xml version="1.0" encoding="UTF-8" standalone="yes"?><Relationships xmlns="http://schemas.openxmlformats.org/package/2006/relationships"><Relationship Id="rId2" Target="../slides/slide16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6.xml.rels><?xml version="1.0" encoding="UTF-8" standalone="yes"?><Relationships xmlns="http://schemas.openxmlformats.org/package/2006/relationships"><Relationship Id="rId2" Target="../slides/slide17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7.xml.rels><?xml version="1.0" encoding="UTF-8" standalone="yes"?><Relationships xmlns="http://schemas.openxmlformats.org/package/2006/relationships"><Relationship Id="rId2" Target="../slides/slide18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8.xml.rels><?xml version="1.0" encoding="UTF-8" standalone="yes"?><Relationships xmlns="http://schemas.openxmlformats.org/package/2006/relationships"><Relationship Id="rId2" Target="../slides/slide19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9.xml.rels><?xml version="1.0" encoding="UTF-8" standalone="yes"?><Relationships xmlns="http://schemas.openxmlformats.org/package/2006/relationships"><Relationship Id="rId2" Target="../slides/slide20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2.xml.rels><?xml version="1.0" encoding="UTF-8" standalone="yes"?><Relationships xmlns="http://schemas.openxmlformats.org/package/2006/relationships"><Relationship Id="rId2" Target="../slides/slide3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20.xml.rels><?xml version="1.0" encoding="UTF-8" standalone="yes"?><Relationships xmlns="http://schemas.openxmlformats.org/package/2006/relationships"><Relationship Id="rId2" Target="../slides/slide21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21.xml.rels><?xml version="1.0" encoding="UTF-8" standalone="yes"?><Relationships xmlns="http://schemas.openxmlformats.org/package/2006/relationships"><Relationship Id="rId2" Target="../slides/slide22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22.xml.rels><?xml version="1.0" encoding="UTF-8" standalone="yes"?><Relationships xmlns="http://schemas.openxmlformats.org/package/2006/relationships"><Relationship Id="rId2" Target="../slides/slide23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3.xml.rels><?xml version="1.0" encoding="UTF-8" standalone="yes"?><Relationships xmlns="http://schemas.openxmlformats.org/package/2006/relationships"><Relationship Id="rId2" Target="../slides/slide4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4.xml.rels><?xml version="1.0" encoding="UTF-8" standalone="yes"?><Relationships xmlns="http://schemas.openxmlformats.org/package/2006/relationships"><Relationship Id="rId2" Target="../slides/slide5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5.xml.rels><?xml version="1.0" encoding="UTF-8" standalone="yes"?><Relationships xmlns="http://schemas.openxmlformats.org/package/2006/relationships"><Relationship Id="rId2" Target="../slides/slide6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6.xml.rels><?xml version="1.0" encoding="UTF-8" standalone="yes"?><Relationships xmlns="http://schemas.openxmlformats.org/package/2006/relationships"><Relationship Id="rId2" Target="../slides/slide7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7.xml.rels><?xml version="1.0" encoding="UTF-8" standalone="yes"?><Relationships xmlns="http://schemas.openxmlformats.org/package/2006/relationships"><Relationship Id="rId2" Target="../slides/slide8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8.xml.rels><?xml version="1.0" encoding="UTF-8" standalone="yes"?><Relationships xmlns="http://schemas.openxmlformats.org/package/2006/relationships"><Relationship Id="rId2" Target="../slides/slide9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9.xml.rels><?xml version="1.0" encoding="UTF-8" standalone="yes"?><Relationships xmlns="http://schemas.openxmlformats.org/package/2006/relationships"><Relationship Id="rId2" Target="../slides/slide10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numCol="1"/>
          <a:lstStyle/>
          <a:p>
            <a:pPr algn="just"/>
            <a:r>
              <a:rPr altLang="en-GB" dirty="0" lang="en-GB" sz="1200">
                <a:solidFill>
                  <a:schemeClr val="bg1"/>
                </a:solidFill>
                <a:latin typeface="Raleway"/>
              </a:rPr>
              <a:t>Get all students to register their attendance for todays WW session</a:t>
            </a:r>
          </a:p>
          <a:p>
            <a:pPr algn="just"/>
            <a:endParaRPr altLang="en-GB" dirty="0" lang="en-GB" sz="1200">
              <a:solidFill>
                <a:schemeClr val="bg1"/>
              </a:solidFill>
              <a:latin typeface="Raleway"/>
            </a:endParaRPr>
          </a:p>
          <a:p>
            <a:pPr algn="just"/>
            <a:r>
              <a:rPr altLang="en-GB" dirty="0" lang="en-GB" sz="1200">
                <a:solidFill>
                  <a:schemeClr val="bg1"/>
                </a:solidFill>
                <a:latin typeface="Raleway"/>
              </a:rPr>
              <a:t>This is the process they will follow for attending classes next week, but they need to select the module they will be studying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pPr algn="r" defTabSz="914400" eaLnBrk="1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70D1A3-0CD6-CA47-8662-F58402F7DBEE}" type="slidenum">
              <a:rPr b="0" baseline="0" cap="none" i="0" kern="1200" kumimoji="0" lang="en-US" noProof="0" normalizeH="0" smtClean="0" spc="0" strike="noStrike" sz="12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panose="020F0502020204030204" typeface="Calibri"/>
                <a:ea typeface="+mn-ea"/>
                <a:cs typeface="+mn-cs"/>
              </a:rPr>
              <a:pPr algn="r" defTabSz="914400" eaLnBrk="1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b="0" baseline="0" cap="none" i="0" kern="1200" kumimoji="0" lang="en-US" noProof="0" normalizeH="0" spc="0" strike="noStrike" sz="12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panose="020F0502020204030204"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2426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numCol="1"/>
          <a:lstStyle/>
          <a:p>
            <a:endParaRPr altLang="en-GB" dirty="0" lang="en-GB"/>
          </a:p>
        </p:txBody>
      </p:sp>
      <p:sp>
        <p:nvSpPr>
          <p:cNvPr id="4" name="Slide Number Placeholder 3"/>
          <p:cNvSpPr>
            <a:spLocks noGrp="1"/>
          </p:cNvSpPr>
          <p:nvPr>
            <p:ph idx="5" sz="quarter" type="sldNum"/>
          </p:nvPr>
        </p:nvSpPr>
        <p:spPr/>
        <p:txBody>
          <a:bodyPr numCol="1"/>
          <a:lstStyle/>
          <a:p>
            <a:pPr algn="r" defTabSz="914400" eaLnBrk="1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71936A-D093-4BB5-AC0D-B9B9B231D7C3}" type="slidenum">
              <a:rPr altLang="en-GB" b="0" baseline="0" cap="none" i="0" kern="1200" kumimoji="0" lang="en-GB" noProof="0" normalizeH="0" smtClean="0" spc="0" strike="noStrike" sz="12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panose="020F0502020204030204" typeface="Calibri"/>
                <a:ea typeface="+mn-ea"/>
                <a:cs typeface="+mn-cs"/>
              </a:rPr>
              <a:pPr algn="r" defTabSz="914400" eaLnBrk="1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altLang="en-GB" b="0" baseline="0" cap="none" i="0" kern="1200" kumimoji="0" lang="en-GB" noProof="0" normalizeH="0" spc="0" strike="noStrike" sz="12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panose="020F0502020204030204"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6075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numCol="1"/>
          <a:lstStyle/>
          <a:p>
            <a:endParaRPr altLang="en-GB" dirty="0" lang="en-GB"/>
          </a:p>
        </p:txBody>
      </p:sp>
      <p:sp>
        <p:nvSpPr>
          <p:cNvPr id="4" name="Slide Number Placeholder 3"/>
          <p:cNvSpPr>
            <a:spLocks noGrp="1"/>
          </p:cNvSpPr>
          <p:nvPr>
            <p:ph idx="5" sz="quarter" type="sldNum"/>
          </p:nvPr>
        </p:nvSpPr>
        <p:spPr/>
        <p:txBody>
          <a:bodyPr numCol="1"/>
          <a:lstStyle/>
          <a:p>
            <a:pPr algn="r" defTabSz="914400" eaLnBrk="1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71936A-D093-4BB5-AC0D-B9B9B231D7C3}" type="slidenum">
              <a:rPr altLang="en-GB" b="0" baseline="0" cap="none" i="0" kern="1200" kumimoji="0" lang="en-GB" noProof="0" normalizeH="0" smtClean="0" spc="0" strike="noStrike" sz="12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panose="020F0502020204030204" typeface="Calibri"/>
                <a:ea typeface="+mn-ea"/>
                <a:cs typeface="+mn-cs"/>
              </a:rPr>
              <a:pPr algn="r" defTabSz="914400" eaLnBrk="1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altLang="en-GB" b="0" baseline="0" cap="none" i="0" kern="1200" kumimoji="0" lang="en-GB" noProof="0" normalizeH="0" spc="0" strike="noStrike" sz="12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panose="020F0502020204030204"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0364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numCol="1"/>
          <a:lstStyle/>
          <a:p>
            <a:endParaRPr altLang="en-GB" dirty="0" lang="en-GB"/>
          </a:p>
        </p:txBody>
      </p:sp>
      <p:sp>
        <p:nvSpPr>
          <p:cNvPr id="4" name="Slide Number Placeholder 3"/>
          <p:cNvSpPr>
            <a:spLocks noGrp="1"/>
          </p:cNvSpPr>
          <p:nvPr>
            <p:ph idx="5" sz="quarter" type="sldNum"/>
          </p:nvPr>
        </p:nvSpPr>
        <p:spPr/>
        <p:txBody>
          <a:bodyPr numCol="1"/>
          <a:lstStyle/>
          <a:p>
            <a:pPr algn="r" defTabSz="914400" eaLnBrk="1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71936A-D093-4BB5-AC0D-B9B9B231D7C3}" type="slidenum">
              <a:rPr altLang="en-GB" b="0" baseline="0" cap="none" i="0" kern="1200" kumimoji="0" lang="en-GB" noProof="0" normalizeH="0" smtClean="0" spc="0" strike="noStrike" sz="12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panose="020F0502020204030204" typeface="Calibri"/>
                <a:ea typeface="+mn-ea"/>
                <a:cs typeface="+mn-cs"/>
              </a:rPr>
              <a:pPr algn="r" defTabSz="914400" eaLnBrk="1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altLang="en-GB" b="0" baseline="0" cap="none" i="0" kern="1200" kumimoji="0" lang="en-GB" noProof="0" normalizeH="0" spc="0" strike="noStrike" sz="12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panose="020F0502020204030204"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18569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>
            <a:extLst>
              <a:ext uri="{FF2B5EF4-FFF2-40B4-BE49-F238E27FC236}">
                <a16:creationId xmlns:a16="http://schemas.microsoft.com/office/drawing/2014/main" id="{E869883A-3D80-4DEF-82E6-7AB7E9BDD9A9}"/>
              </a:ext>
            </a:extLst>
          </p:cNvPr>
          <p:cNvSpPr>
            <a:spLocks noChangeArrowheads="1" noChangeAspect="1" noGrp="1" noRo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>
            <a:extLst>
              <a:ext uri="{FF2B5EF4-FFF2-40B4-BE49-F238E27FC236}">
                <a16:creationId xmlns:a16="http://schemas.microsoft.com/office/drawing/2014/main" id="{1CA2ABB3-C1B5-429C-93F5-FCCCD080561E}"/>
              </a:ext>
            </a:extLst>
          </p:cNvPr>
          <p:cNvSpPr>
            <a:spLocks noChangeArrowheads="1" noGrp="1"/>
          </p:cNvSpPr>
          <p:nvPr>
            <p:ph idx="1" type="body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 anchorCtr="0" compatLnSpc="1" numCol="1" wrap="square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/>
          </a:p>
        </p:txBody>
      </p:sp>
      <p:sp>
        <p:nvSpPr>
          <p:cNvPr id="26628" name="Slide Number Placeholder 3">
            <a:extLst>
              <a:ext uri="{FF2B5EF4-FFF2-40B4-BE49-F238E27FC236}">
                <a16:creationId xmlns:a16="http://schemas.microsoft.com/office/drawing/2014/main" id="{120C4D46-615C-4AC1-9588-460F1F7FED19}"/>
              </a:ext>
            </a:extLst>
          </p:cNvPr>
          <p:cNvSpPr>
            <a:spLocks noChangeArrowheads="1" noGrp="1"/>
          </p:cNvSpPr>
          <p:nvPr>
            <p:ph idx="5" sz="quarter" type="sldNum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Ctr="0" compatLnSpc="1" numCol="1" wrap="square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charset="0" panose="020F0502020204030204" pitchFamily="34" typeface="Calibri"/>
              </a:defRPr>
            </a:lvl1pPr>
            <a:lvl2pPr indent="-285750" marL="742950">
              <a:defRPr>
                <a:solidFill>
                  <a:schemeClr val="tx1"/>
                </a:solidFill>
                <a:latin charset="0" panose="020F0502020204030204" pitchFamily="34" typeface="Calibri"/>
              </a:defRPr>
            </a:lvl2pPr>
            <a:lvl3pPr indent="-228600" marL="1143000">
              <a:defRPr>
                <a:solidFill>
                  <a:schemeClr val="tx1"/>
                </a:solidFill>
                <a:latin charset="0" panose="020F0502020204030204" pitchFamily="34" typeface="Calibri"/>
              </a:defRPr>
            </a:lvl3pPr>
            <a:lvl4pPr indent="-228600" marL="1600200">
              <a:defRPr>
                <a:solidFill>
                  <a:schemeClr val="tx1"/>
                </a:solidFill>
                <a:latin charset="0" panose="020F0502020204030204" pitchFamily="34" typeface="Calibri"/>
              </a:defRPr>
            </a:lvl4pPr>
            <a:lvl5pPr indent="-228600" marL="2057400">
              <a:defRPr>
                <a:solidFill>
                  <a:schemeClr val="tx1"/>
                </a:solidFill>
                <a:latin charset="0" panose="020F0502020204030204" pitchFamily="34" typeface="Calibri"/>
              </a:defRPr>
            </a:lvl5pPr>
            <a:lvl6pPr fontAlgn="base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panose="020F0502020204030204" pitchFamily="34" typeface="Calibri"/>
              </a:defRPr>
            </a:lvl6pPr>
            <a:lvl7pPr fontAlgn="base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panose="020F0502020204030204" pitchFamily="34" typeface="Calibri"/>
              </a:defRPr>
            </a:lvl7pPr>
            <a:lvl8pPr fontAlgn="base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panose="020F0502020204030204" pitchFamily="34" typeface="Calibri"/>
              </a:defRPr>
            </a:lvl8pPr>
            <a:lvl9pPr fontAlgn="base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panose="020F0502020204030204" pitchFamily="34" typeface="Calibri"/>
              </a:defRPr>
            </a:lvl9pPr>
          </a:lstStyle>
          <a:p>
            <a:pPr algn="r" defTabSz="914400" eaLnBrk="1" fontAlgn="base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A1CD08-9257-450F-950C-D67F43DDC7B7}" type="slidenum">
              <a:rPr b="0" baseline="0" cap="none" i="0" kern="1200" kumimoji="0" lang="en-GB" noProof="0" normalizeH="0" spc="0" strike="noStrike" sz="12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charset="0" panose="020F0502020204030204" pitchFamily="34" typeface="Calibri"/>
                <a:ea typeface="+mn-ea"/>
                <a:cs typeface="+mn-cs"/>
              </a:rPr>
              <a:pPr algn="r" defTabSz="914400" eaLnBrk="1" fontAlgn="base" hangingPunct="1" indent="0" latinLnBrk="0" lvl="0" marL="0" marR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b="0" baseline="0" cap="none" i="0" kern="1200" kumimoji="0" lang="en-GB" noProof="0" normalizeH="0" spc="0" strike="noStrike" sz="12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charset="0" panose="020F0502020204030204" pitchFamily="34"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885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numCol="1"/>
          <a:lstStyle/>
          <a:p>
            <a:endParaRPr altLang="en-GB" dirty="0" lang="en-GB"/>
          </a:p>
        </p:txBody>
      </p:sp>
      <p:sp>
        <p:nvSpPr>
          <p:cNvPr id="4" name="Slide Number Placeholder 3"/>
          <p:cNvSpPr>
            <a:spLocks noGrp="1"/>
          </p:cNvSpPr>
          <p:nvPr>
            <p:ph idx="5" sz="quarter" type="sldNum"/>
          </p:nvPr>
        </p:nvSpPr>
        <p:spPr/>
        <p:txBody>
          <a:bodyPr numCol="1"/>
          <a:lstStyle/>
          <a:p>
            <a:pPr algn="r" defTabSz="914400" eaLnBrk="1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71936A-D093-4BB5-AC0D-B9B9B231D7C3}" type="slidenum">
              <a:rPr altLang="en-GB" b="0" baseline="0" cap="none" i="0" kern="1200" kumimoji="0" lang="en-GB" noProof="0" normalizeH="0" smtClean="0" spc="0" strike="noStrike" sz="12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panose="020F0502020204030204" typeface="Calibri"/>
                <a:ea typeface="+mn-ea"/>
                <a:cs typeface="+mn-cs"/>
              </a:rPr>
              <a:pPr algn="r" defTabSz="914400" eaLnBrk="1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altLang="en-GB" b="0" baseline="0" cap="none" i="0" kern="1200" kumimoji="0" lang="en-GB" noProof="0" normalizeH="0" spc="0" strike="noStrike" sz="12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panose="020F0502020204030204"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0554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numCol="1"/>
          <a:lstStyle/>
          <a:p>
            <a:endParaRPr altLang="en-GB" dirty="0" lang="en-GB"/>
          </a:p>
        </p:txBody>
      </p:sp>
      <p:sp>
        <p:nvSpPr>
          <p:cNvPr id="4" name="Slide Number Placeholder 3"/>
          <p:cNvSpPr>
            <a:spLocks noGrp="1"/>
          </p:cNvSpPr>
          <p:nvPr>
            <p:ph idx="5" sz="quarter" type="sldNum"/>
          </p:nvPr>
        </p:nvSpPr>
        <p:spPr/>
        <p:txBody>
          <a:bodyPr numCol="1"/>
          <a:lstStyle/>
          <a:p>
            <a:pPr algn="r" defTabSz="914400" eaLnBrk="1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71936A-D093-4BB5-AC0D-B9B9B231D7C3}" type="slidenum">
              <a:rPr altLang="en-GB" b="0" baseline="0" cap="none" i="0" kern="1200" kumimoji="0" lang="en-GB" noProof="0" normalizeH="0" smtClean="0" spc="0" strike="noStrike" sz="12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panose="020F0502020204030204" typeface="Calibri"/>
                <a:ea typeface="+mn-ea"/>
                <a:cs typeface="+mn-cs"/>
              </a:rPr>
              <a:pPr algn="r" defTabSz="914400" eaLnBrk="1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altLang="en-GB" b="0" baseline="0" cap="none" i="0" kern="1200" kumimoji="0" lang="en-GB" noProof="0" normalizeH="0" spc="0" strike="noStrike" sz="12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panose="020F0502020204030204"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80977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numCol="1"/>
          <a:lstStyle/>
          <a:p>
            <a:r>
              <a:rPr altLang="en-GB" dirty="0" lang="en-GB"/>
              <a:t>Answer to this activity is in the lecturer version worksheet.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idx="5" sz="quarter" type="sldNum"/>
          </p:nvPr>
        </p:nvSpPr>
        <p:spPr/>
        <p:txBody>
          <a:bodyPr numCol="1"/>
          <a:lstStyle/>
          <a:p>
            <a:pPr algn="r" defTabSz="914400" eaLnBrk="1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71936A-D093-4BB5-AC0D-B9B9B231D7C3}" type="slidenum">
              <a:rPr altLang="en-GB" b="0" baseline="0" cap="none" i="0" kern="1200" kumimoji="0" lang="en-GB" noProof="0" normalizeH="0" smtClean="0" spc="0" strike="noStrike" sz="12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panose="020F0502020204030204" typeface="Calibri"/>
                <a:ea typeface="+mn-ea"/>
                <a:cs typeface="+mn-cs"/>
              </a:rPr>
              <a:pPr algn="r" defTabSz="914400" eaLnBrk="1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altLang="en-GB" b="0" baseline="0" cap="none" i="0" kern="1200" kumimoji="0" lang="en-GB" noProof="0" normalizeH="0" spc="0" strike="noStrike" sz="12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panose="020F0502020204030204"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48828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numCol="1"/>
          <a:lstStyle/>
          <a:p>
            <a:endParaRPr altLang="en-GB" dirty="0" lang="en-GB"/>
          </a:p>
        </p:txBody>
      </p:sp>
      <p:sp>
        <p:nvSpPr>
          <p:cNvPr id="4" name="Slide Number Placeholder 3"/>
          <p:cNvSpPr>
            <a:spLocks noGrp="1"/>
          </p:cNvSpPr>
          <p:nvPr>
            <p:ph idx="5" sz="quarter" type="sldNum"/>
          </p:nvPr>
        </p:nvSpPr>
        <p:spPr/>
        <p:txBody>
          <a:bodyPr numCol="1"/>
          <a:lstStyle/>
          <a:p>
            <a:pPr algn="r" defTabSz="914400" eaLnBrk="1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71936A-D093-4BB5-AC0D-B9B9B231D7C3}" type="slidenum">
              <a:rPr altLang="en-GB" b="0" baseline="0" cap="none" i="0" kern="1200" kumimoji="0" lang="en-GB" noProof="0" normalizeH="0" smtClean="0" spc="0" strike="noStrike" sz="12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panose="020F0502020204030204" typeface="Calibri"/>
                <a:ea typeface="+mn-ea"/>
                <a:cs typeface="+mn-cs"/>
              </a:rPr>
              <a:pPr algn="r" defTabSz="914400" eaLnBrk="1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altLang="en-GB" b="0" baseline="0" cap="none" i="0" kern="1200" kumimoji="0" lang="en-GB" noProof="0" normalizeH="0" spc="0" strike="noStrike" sz="12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panose="020F0502020204030204"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92648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numCol="1"/>
          <a:lstStyle/>
          <a:p>
            <a:endParaRPr altLang="en-GB" dirty="0" lang="en-GB"/>
          </a:p>
        </p:txBody>
      </p:sp>
      <p:sp>
        <p:nvSpPr>
          <p:cNvPr id="4" name="Slide Number Placeholder 3"/>
          <p:cNvSpPr>
            <a:spLocks noGrp="1"/>
          </p:cNvSpPr>
          <p:nvPr>
            <p:ph idx="5" sz="quarter" type="sldNum"/>
          </p:nvPr>
        </p:nvSpPr>
        <p:spPr/>
        <p:txBody>
          <a:bodyPr numCol="1"/>
          <a:lstStyle/>
          <a:p>
            <a:pPr algn="r" defTabSz="914400" eaLnBrk="1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71936A-D093-4BB5-AC0D-B9B9B231D7C3}" type="slidenum">
              <a:rPr altLang="en-GB" b="0" baseline="0" cap="none" i="0" kern="1200" kumimoji="0" lang="en-GB" noProof="0" normalizeH="0" smtClean="0" spc="0" strike="noStrike" sz="12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panose="020F0502020204030204" typeface="Calibri"/>
                <a:ea typeface="+mn-ea"/>
                <a:cs typeface="+mn-cs"/>
              </a:rPr>
              <a:pPr algn="r" defTabSz="914400" eaLnBrk="1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altLang="en-GB" b="0" baseline="0" cap="none" i="0" kern="1200" kumimoji="0" lang="en-GB" noProof="0" normalizeH="0" spc="0" strike="noStrike" sz="12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panose="020F0502020204030204"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43129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numCol="1"/>
          <a:lstStyle/>
          <a:p>
            <a:endParaRPr altLang="en-GB" dirty="0" lang="en-GB"/>
          </a:p>
        </p:txBody>
      </p:sp>
      <p:sp>
        <p:nvSpPr>
          <p:cNvPr id="4" name="Slide Number Placeholder 3"/>
          <p:cNvSpPr>
            <a:spLocks noGrp="1"/>
          </p:cNvSpPr>
          <p:nvPr>
            <p:ph idx="5" sz="quarter" type="sldNum"/>
          </p:nvPr>
        </p:nvSpPr>
        <p:spPr/>
        <p:txBody>
          <a:bodyPr numCol="1"/>
          <a:lstStyle/>
          <a:p>
            <a:fld id="{721DA4C8-8A0E-499F-96C4-9F696C72D78B}" type="slidenum">
              <a:rPr altLang="en-GB" lang="en-GB" smtClean="0"/>
              <a:t>20</a:t>
            </a:fld>
            <a:endParaRPr altLang="en-GB" lang="en-GB"/>
          </a:p>
        </p:txBody>
      </p:sp>
    </p:spTree>
    <p:extLst>
      <p:ext uri="{BB962C8B-B14F-4D97-AF65-F5344CB8AC3E}">
        <p14:creationId xmlns:p14="http://schemas.microsoft.com/office/powerpoint/2010/main" val="1875608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>
            <a:extLst>
              <a:ext uri="{FF2B5EF4-FFF2-40B4-BE49-F238E27FC236}">
                <a16:creationId xmlns:a16="http://schemas.microsoft.com/office/drawing/2014/main" id="{3BBD2F42-CCE8-4179-9E3D-376D453134FF}"/>
              </a:ext>
            </a:extLst>
          </p:cNvPr>
          <p:cNvSpPr>
            <a:spLocks noChangeArrowheads="1" noChangeAspect="1" noGrp="1" noRo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>
            <a:extLst>
              <a:ext uri="{FF2B5EF4-FFF2-40B4-BE49-F238E27FC236}">
                <a16:creationId xmlns:a16="http://schemas.microsoft.com/office/drawing/2014/main" id="{0B28B85B-552F-426C-BA65-31B652805C9D}"/>
              </a:ext>
            </a:extLst>
          </p:cNvPr>
          <p:cNvSpPr>
            <a:spLocks noChangeArrowheads="1" noGrp="1"/>
          </p:cNvSpPr>
          <p:nvPr>
            <p:ph idx="1" type="body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 anchorCtr="0" compatLnSpc="1" numCol="1" wrap="square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/>
          </a:p>
        </p:txBody>
      </p:sp>
      <p:sp>
        <p:nvSpPr>
          <p:cNvPr id="6148" name="Slide Number Placeholder 3">
            <a:extLst>
              <a:ext uri="{FF2B5EF4-FFF2-40B4-BE49-F238E27FC236}">
                <a16:creationId xmlns:a16="http://schemas.microsoft.com/office/drawing/2014/main" id="{E3C4C669-7E09-4713-8AFE-DDC617F6422D}"/>
              </a:ext>
            </a:extLst>
          </p:cNvPr>
          <p:cNvSpPr>
            <a:spLocks noChangeArrowheads="1" noGrp="1"/>
          </p:cNvSpPr>
          <p:nvPr>
            <p:ph idx="5" sz="quarter" type="sldNum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Ctr="0" compatLnSpc="1" numCol="1" wrap="square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charset="0" panose="020F0502020204030204" pitchFamily="34" typeface="Calibri"/>
              </a:defRPr>
            </a:lvl1pPr>
            <a:lvl2pPr indent="-285750" marL="742950">
              <a:defRPr>
                <a:solidFill>
                  <a:schemeClr val="tx1"/>
                </a:solidFill>
                <a:latin charset="0" panose="020F0502020204030204" pitchFamily="34" typeface="Calibri"/>
              </a:defRPr>
            </a:lvl2pPr>
            <a:lvl3pPr indent="-228600" marL="1143000">
              <a:defRPr>
                <a:solidFill>
                  <a:schemeClr val="tx1"/>
                </a:solidFill>
                <a:latin charset="0" panose="020F0502020204030204" pitchFamily="34" typeface="Calibri"/>
              </a:defRPr>
            </a:lvl3pPr>
            <a:lvl4pPr indent="-228600" marL="1600200">
              <a:defRPr>
                <a:solidFill>
                  <a:schemeClr val="tx1"/>
                </a:solidFill>
                <a:latin charset="0" panose="020F0502020204030204" pitchFamily="34" typeface="Calibri"/>
              </a:defRPr>
            </a:lvl4pPr>
            <a:lvl5pPr indent="-228600" marL="2057400">
              <a:defRPr>
                <a:solidFill>
                  <a:schemeClr val="tx1"/>
                </a:solidFill>
                <a:latin charset="0" panose="020F0502020204030204" pitchFamily="34" typeface="Calibri"/>
              </a:defRPr>
            </a:lvl5pPr>
            <a:lvl6pPr fontAlgn="base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panose="020F0502020204030204" pitchFamily="34" typeface="Calibri"/>
              </a:defRPr>
            </a:lvl6pPr>
            <a:lvl7pPr fontAlgn="base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panose="020F0502020204030204" pitchFamily="34" typeface="Calibri"/>
              </a:defRPr>
            </a:lvl7pPr>
            <a:lvl8pPr fontAlgn="base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panose="020F0502020204030204" pitchFamily="34" typeface="Calibri"/>
              </a:defRPr>
            </a:lvl8pPr>
            <a:lvl9pPr fontAlgn="base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panose="020F0502020204030204" pitchFamily="34" typeface="Calibri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5A8E0BB-63FA-4B7D-B197-E31A7AA807A8}" type="slidenum">
              <a:rPr lang="en-GB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numCol="1"/>
          <a:lstStyle/>
          <a:p>
            <a:endParaRPr altLang="en-GB" dirty="0" lang="en-GB"/>
          </a:p>
        </p:txBody>
      </p:sp>
      <p:sp>
        <p:nvSpPr>
          <p:cNvPr id="4" name="Slide Number Placeholder 3"/>
          <p:cNvSpPr>
            <a:spLocks noGrp="1"/>
          </p:cNvSpPr>
          <p:nvPr>
            <p:ph idx="5" sz="quarter" type="sldNum"/>
          </p:nvPr>
        </p:nvSpPr>
        <p:spPr/>
        <p:txBody>
          <a:bodyPr numCol="1"/>
          <a:lstStyle/>
          <a:p>
            <a:pPr algn="r" defTabSz="914400" eaLnBrk="1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231F37-BD44-41ED-A4BA-749446BB735D}" type="slidenum">
              <a:rPr altLang="en-GB" b="0" baseline="0" cap="none" i="0" kern="1200" kumimoji="0" lang="en-GB" noProof="0" normalizeH="0" smtClean="0" spc="0" strike="noStrike" sz="12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panose="020F0502020204030204" typeface="Calibri"/>
                <a:ea typeface="+mn-ea"/>
                <a:cs typeface="+mn-cs"/>
              </a:rPr>
              <a:pPr algn="r" defTabSz="914400" eaLnBrk="1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altLang="en-GB" b="0" baseline="0" cap="none" i="0" kern="1200" kumimoji="0" lang="en-GB" noProof="0" normalizeH="0" spc="0" strike="noStrike" sz="12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panose="020F0502020204030204"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3570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>
            <a:extLst>
              <a:ext uri="{FF2B5EF4-FFF2-40B4-BE49-F238E27FC236}">
                <a16:creationId xmlns:a16="http://schemas.microsoft.com/office/drawing/2014/main" id="{A9014D93-A1F2-403B-95B3-975949E51863}"/>
              </a:ext>
            </a:extLst>
          </p:cNvPr>
          <p:cNvSpPr>
            <a:spLocks noChangeArrowheads="1" noChangeAspect="1" noGrp="1" noRo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>
            <a:extLst>
              <a:ext uri="{FF2B5EF4-FFF2-40B4-BE49-F238E27FC236}">
                <a16:creationId xmlns:a16="http://schemas.microsoft.com/office/drawing/2014/main" id="{803F6BBC-C40E-400F-8E7C-DD32E9FB0A42}"/>
              </a:ext>
            </a:extLst>
          </p:cNvPr>
          <p:cNvSpPr>
            <a:spLocks noChangeArrowheads="1" noGrp="1"/>
          </p:cNvSpPr>
          <p:nvPr>
            <p:ph idx="1" type="body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 anchorCtr="0" compatLnSpc="1" numCol="1" wrap="square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/>
          </a:p>
        </p:txBody>
      </p:sp>
      <p:sp>
        <p:nvSpPr>
          <p:cNvPr id="49156" name="Slide Number Placeholder 3">
            <a:extLst>
              <a:ext uri="{FF2B5EF4-FFF2-40B4-BE49-F238E27FC236}">
                <a16:creationId xmlns:a16="http://schemas.microsoft.com/office/drawing/2014/main" id="{0210E718-A099-4E61-96EB-1530E51DCED5}"/>
              </a:ext>
            </a:extLst>
          </p:cNvPr>
          <p:cNvSpPr>
            <a:spLocks noChangeArrowheads="1" noGrp="1"/>
          </p:cNvSpPr>
          <p:nvPr>
            <p:ph idx="5" sz="quarter" type="sldNum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Ctr="0" compatLnSpc="1" numCol="1" wrap="square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charset="0" panose="020F0502020204030204" pitchFamily="34" typeface="Calibri"/>
              </a:defRPr>
            </a:lvl1pPr>
            <a:lvl2pPr indent="-285750" marL="742950">
              <a:defRPr>
                <a:solidFill>
                  <a:schemeClr val="tx1"/>
                </a:solidFill>
                <a:latin charset="0" panose="020F0502020204030204" pitchFamily="34" typeface="Calibri"/>
              </a:defRPr>
            </a:lvl2pPr>
            <a:lvl3pPr indent="-228600" marL="1143000">
              <a:defRPr>
                <a:solidFill>
                  <a:schemeClr val="tx1"/>
                </a:solidFill>
                <a:latin charset="0" panose="020F0502020204030204" pitchFamily="34" typeface="Calibri"/>
              </a:defRPr>
            </a:lvl3pPr>
            <a:lvl4pPr indent="-228600" marL="1600200">
              <a:defRPr>
                <a:solidFill>
                  <a:schemeClr val="tx1"/>
                </a:solidFill>
                <a:latin charset="0" panose="020F0502020204030204" pitchFamily="34" typeface="Calibri"/>
              </a:defRPr>
            </a:lvl4pPr>
            <a:lvl5pPr indent="-228600" marL="2057400">
              <a:defRPr>
                <a:solidFill>
                  <a:schemeClr val="tx1"/>
                </a:solidFill>
                <a:latin charset="0" panose="020F0502020204030204" pitchFamily="34" typeface="Calibri"/>
              </a:defRPr>
            </a:lvl5pPr>
            <a:lvl6pPr fontAlgn="base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panose="020F0502020204030204" pitchFamily="34" typeface="Calibri"/>
              </a:defRPr>
            </a:lvl6pPr>
            <a:lvl7pPr fontAlgn="base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panose="020F0502020204030204" pitchFamily="34" typeface="Calibri"/>
              </a:defRPr>
            </a:lvl7pPr>
            <a:lvl8pPr fontAlgn="base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panose="020F0502020204030204" pitchFamily="34" typeface="Calibri"/>
              </a:defRPr>
            </a:lvl8pPr>
            <a:lvl9pPr fontAlgn="base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panose="020F0502020204030204" pitchFamily="34" typeface="Calibri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2046326-CE5D-402A-A9AA-6140D4CCC6C2}" type="slidenum">
              <a:rPr lang="en-GB"/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numCol="1"/>
          <a:lstStyle/>
          <a:p>
            <a:endParaRPr altLang="en-GB" dirty="0" lang="en-GB"/>
          </a:p>
        </p:txBody>
      </p:sp>
      <p:sp>
        <p:nvSpPr>
          <p:cNvPr id="4" name="Slide Number Placeholder 3"/>
          <p:cNvSpPr>
            <a:spLocks noGrp="1"/>
          </p:cNvSpPr>
          <p:nvPr>
            <p:ph idx="5" sz="quarter" type="sldNum"/>
          </p:nvPr>
        </p:nvSpPr>
        <p:spPr/>
        <p:txBody>
          <a:bodyPr numCol="1"/>
          <a:lstStyle/>
          <a:p>
            <a:fld id="{721DA4C8-8A0E-499F-96C4-9F696C72D78B}" type="slidenum">
              <a:rPr altLang="en-GB" lang="en-GB" smtClean="0"/>
              <a:t>23</a:t>
            </a:fld>
            <a:endParaRPr altLang="en-GB" lang="en-GB"/>
          </a:p>
        </p:txBody>
      </p:sp>
    </p:spTree>
    <p:extLst>
      <p:ext uri="{BB962C8B-B14F-4D97-AF65-F5344CB8AC3E}">
        <p14:creationId xmlns:p14="http://schemas.microsoft.com/office/powerpoint/2010/main" val="2253457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numCol="1"/>
          <a:lstStyle/>
          <a:p>
            <a:endParaRPr altLang="en-GB" dirty="0" lang="en-GB"/>
          </a:p>
        </p:txBody>
      </p:sp>
      <p:sp>
        <p:nvSpPr>
          <p:cNvPr id="4" name="Slide Number Placeholder 3"/>
          <p:cNvSpPr>
            <a:spLocks noGrp="1"/>
          </p:cNvSpPr>
          <p:nvPr>
            <p:ph idx="5" sz="quarter" type="sldNum"/>
          </p:nvPr>
        </p:nvSpPr>
        <p:spPr/>
        <p:txBody>
          <a:bodyPr numCol="1"/>
          <a:lstStyle/>
          <a:p>
            <a:pPr algn="r" defTabSz="914400" eaLnBrk="1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231F37-BD44-41ED-A4BA-749446BB735D}" type="slidenum">
              <a:rPr altLang="en-GB" b="0" baseline="0" cap="none" i="0" kern="1200" kumimoji="0" lang="en-GB" noProof="0" normalizeH="0" smtClean="0" spc="0" strike="noStrike" sz="12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panose="020F0502020204030204" typeface="Calibri"/>
                <a:ea typeface="+mn-ea"/>
                <a:cs typeface="+mn-cs"/>
              </a:rPr>
              <a:pPr algn="r" defTabSz="914400" eaLnBrk="1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altLang="en-GB" b="0" baseline="0" cap="none" i="0" kern="1200" kumimoji="0" lang="en-GB" noProof="0" normalizeH="0" spc="0" strike="noStrike" sz="12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panose="020F0502020204030204"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423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numCol="1"/>
          <a:lstStyle/>
          <a:p>
            <a:endParaRPr altLang="en-GB" dirty="0" lang="en-GB"/>
          </a:p>
        </p:txBody>
      </p:sp>
      <p:sp>
        <p:nvSpPr>
          <p:cNvPr id="4" name="Slide Number Placeholder 3"/>
          <p:cNvSpPr>
            <a:spLocks noGrp="1"/>
          </p:cNvSpPr>
          <p:nvPr>
            <p:ph idx="5" sz="quarter" type="sldNum"/>
          </p:nvPr>
        </p:nvSpPr>
        <p:spPr/>
        <p:txBody>
          <a:bodyPr numCol="1"/>
          <a:lstStyle/>
          <a:p>
            <a:pPr algn="r" defTabSz="914400" eaLnBrk="1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71936A-D093-4BB5-AC0D-B9B9B231D7C3}" type="slidenum">
              <a:rPr altLang="en-GB" b="0" baseline="0" cap="none" i="0" kern="1200" kumimoji="0" lang="en-GB" noProof="0" normalizeH="0" smtClean="0" spc="0" strike="noStrike" sz="12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panose="020F0502020204030204" typeface="Calibri"/>
                <a:ea typeface="+mn-ea"/>
                <a:cs typeface="+mn-cs"/>
              </a:rPr>
              <a:pPr algn="r" defTabSz="914400" eaLnBrk="1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altLang="en-GB" b="0" baseline="0" cap="none" i="0" kern="1200" kumimoji="0" lang="en-GB" noProof="0" normalizeH="0" spc="0" strike="noStrike" sz="12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panose="020F0502020204030204"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6715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numCol="1"/>
          <a:lstStyle/>
          <a:p>
            <a:endParaRPr altLang="en-GB" dirty="0" lang="en-GB"/>
          </a:p>
        </p:txBody>
      </p:sp>
      <p:sp>
        <p:nvSpPr>
          <p:cNvPr id="4" name="Slide Number Placeholder 3"/>
          <p:cNvSpPr>
            <a:spLocks noGrp="1"/>
          </p:cNvSpPr>
          <p:nvPr>
            <p:ph idx="5" sz="quarter" type="sldNum"/>
          </p:nvPr>
        </p:nvSpPr>
        <p:spPr/>
        <p:txBody>
          <a:bodyPr numCol="1"/>
          <a:lstStyle/>
          <a:p>
            <a:pPr algn="r" defTabSz="914400" eaLnBrk="1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71936A-D093-4BB5-AC0D-B9B9B231D7C3}" type="slidenum">
              <a:rPr altLang="en-GB" b="0" baseline="0" cap="none" i="0" kern="1200" kumimoji="0" lang="en-GB" noProof="0" normalizeH="0" smtClean="0" spc="0" strike="noStrike" sz="12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panose="020F0502020204030204" typeface="Calibri"/>
                <a:ea typeface="+mn-ea"/>
                <a:cs typeface="+mn-cs"/>
              </a:rPr>
              <a:pPr algn="r" defTabSz="914400" eaLnBrk="1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altLang="en-GB" b="0" baseline="0" cap="none" i="0" kern="1200" kumimoji="0" lang="en-GB" noProof="0" normalizeH="0" spc="0" strike="noStrike" sz="12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panose="020F0502020204030204"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9819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numCol="1"/>
          <a:lstStyle/>
          <a:p>
            <a:r>
              <a:rPr altLang="en-GB" dirty="0" lang="en-GB"/>
              <a:t>Source: https://www.ed.ac.uk/reflection/reflectors-toolkit/reflecting-on-experience/gibbs-reflective-cycle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idx="5" sz="quarter" type="sldNum"/>
          </p:nvPr>
        </p:nvSpPr>
        <p:spPr/>
        <p:txBody>
          <a:bodyPr numCol="1"/>
          <a:lstStyle/>
          <a:p>
            <a:pPr algn="r" defTabSz="914400" eaLnBrk="1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71936A-D093-4BB5-AC0D-B9B9B231D7C3}" type="slidenum">
              <a:rPr altLang="en-GB" b="0" baseline="0" cap="none" i="0" kern="1200" kumimoji="0" lang="en-GB" noProof="0" normalizeH="0" smtClean="0" spc="0" strike="noStrike" sz="12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panose="020F0502020204030204" typeface="Calibri"/>
                <a:ea typeface="+mn-ea"/>
                <a:cs typeface="+mn-cs"/>
              </a:rPr>
              <a:pPr algn="r" defTabSz="914400" eaLnBrk="1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altLang="en-GB" b="0" baseline="0" cap="none" i="0" kern="1200" kumimoji="0" lang="en-GB" noProof="0" normalizeH="0" spc="0" strike="noStrike" sz="12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panose="020F0502020204030204"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1397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numCol="1"/>
          <a:lstStyle/>
          <a:p>
            <a:endParaRPr altLang="en-GB" dirty="0" lang="en-GB"/>
          </a:p>
        </p:txBody>
      </p:sp>
      <p:sp>
        <p:nvSpPr>
          <p:cNvPr id="4" name="Slide Number Placeholder 3"/>
          <p:cNvSpPr>
            <a:spLocks noGrp="1"/>
          </p:cNvSpPr>
          <p:nvPr>
            <p:ph idx="5" sz="quarter" type="sldNum"/>
          </p:nvPr>
        </p:nvSpPr>
        <p:spPr/>
        <p:txBody>
          <a:bodyPr numCol="1"/>
          <a:lstStyle/>
          <a:p>
            <a:pPr algn="r" defTabSz="914400" eaLnBrk="1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71936A-D093-4BB5-AC0D-B9B9B231D7C3}" type="slidenum">
              <a:rPr altLang="en-GB" b="0" baseline="0" cap="none" i="0" kern="1200" kumimoji="0" lang="en-GB" noProof="0" normalizeH="0" smtClean="0" spc="0" strike="noStrike" sz="12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panose="020F0502020204030204" typeface="Calibri"/>
                <a:ea typeface="+mn-ea"/>
                <a:cs typeface="+mn-cs"/>
              </a:rPr>
              <a:pPr algn="r" defTabSz="914400" eaLnBrk="1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altLang="en-GB" b="0" baseline="0" cap="none" i="0" kern="1200" kumimoji="0" lang="en-GB" noProof="0" normalizeH="0" spc="0" strike="noStrike" sz="12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panose="020F0502020204030204"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4595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numCol="1"/>
          <a:lstStyle/>
          <a:p>
            <a:endParaRPr altLang="en-GB" dirty="0" lang="en-GB"/>
          </a:p>
        </p:txBody>
      </p:sp>
      <p:sp>
        <p:nvSpPr>
          <p:cNvPr id="4" name="Slide Number Placeholder 3"/>
          <p:cNvSpPr>
            <a:spLocks noGrp="1"/>
          </p:cNvSpPr>
          <p:nvPr>
            <p:ph idx="5" sz="quarter" type="sldNum"/>
          </p:nvPr>
        </p:nvSpPr>
        <p:spPr/>
        <p:txBody>
          <a:bodyPr numCol="1"/>
          <a:lstStyle/>
          <a:p>
            <a:pPr algn="r" defTabSz="914400" eaLnBrk="1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71936A-D093-4BB5-AC0D-B9B9B231D7C3}" type="slidenum">
              <a:rPr altLang="en-GB" b="0" baseline="0" cap="none" i="0" kern="1200" kumimoji="0" lang="en-GB" noProof="0" normalizeH="0" smtClean="0" spc="0" strike="noStrike" sz="12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panose="020F0502020204030204" typeface="Calibri"/>
                <a:ea typeface="+mn-ea"/>
                <a:cs typeface="+mn-cs"/>
              </a:rPr>
              <a:pPr algn="r" defTabSz="914400" eaLnBrk="1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altLang="en-GB" b="0" baseline="0" cap="none" i="0" kern="1200" kumimoji="0" lang="en-GB" noProof="0" normalizeH="0" spc="0" strike="noStrike" sz="12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panose="020F0502020204030204"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8289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numCol="1"/>
          <a:lstStyle/>
          <a:p>
            <a:endParaRPr altLang="en-GB" dirty="0" lang="en-GB"/>
          </a:p>
        </p:txBody>
      </p:sp>
      <p:sp>
        <p:nvSpPr>
          <p:cNvPr id="4" name="Slide Number Placeholder 3"/>
          <p:cNvSpPr>
            <a:spLocks noGrp="1"/>
          </p:cNvSpPr>
          <p:nvPr>
            <p:ph idx="5" sz="quarter" type="sldNum"/>
          </p:nvPr>
        </p:nvSpPr>
        <p:spPr/>
        <p:txBody>
          <a:bodyPr numCol="1"/>
          <a:lstStyle/>
          <a:p>
            <a:pPr algn="r" defTabSz="914400" eaLnBrk="1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71936A-D093-4BB5-AC0D-B9B9B231D7C3}" type="slidenum">
              <a:rPr altLang="en-GB" b="0" baseline="0" cap="none" i="0" kern="1200" kumimoji="0" lang="en-GB" noProof="0" normalizeH="0" smtClean="0" spc="0" strike="noStrike" sz="12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panose="020F0502020204030204" typeface="Calibri"/>
                <a:ea typeface="+mn-ea"/>
                <a:cs typeface="+mn-cs"/>
              </a:rPr>
              <a:pPr algn="r" defTabSz="914400" eaLnBrk="1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altLang="en-GB" b="0" baseline="0" cap="none" i="0" kern="1200" kumimoji="0" lang="en-GB" noProof="0" normalizeH="0" spc="0" strike="noStrike" sz="12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panose="020F0502020204030204"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611069"/>
      </p:ext>
    </p:extLst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2.xml.rels><?xml version="1.0" encoding="UTF-8" standalone="yes"?>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3.xml.rels><?xml version="1.0" encoding="UTF-8" standalone="yes"?>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4.xml.rels><?xml version="1.0" encoding="UTF-8" standalone="yes"?>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5.xml.rels><?xml version="1.0" encoding="UTF-8" standalone="yes"?>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6.xml.rels><?xml version="1.0" encoding="UTF-8" standalone="yes"?>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7.xml.rels><?xml version="1.0" encoding="UTF-8" standalone="yes"?>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8.xml.rels><?xml version="1.0" encoding="UTF-8" standalone="yes"?>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9.xml.rels><?xml version="1.0" encoding="UTF-8" standalone="yes"?>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0.xml.rels><?xml version="1.0" encoding="UTF-8" standalone="yes"?>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1.xml.rels><?xml version="1.0" encoding="UTF-8" standalone="yes"?>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2.xml.rels><?xml version="1.0" encoding="UTF-8" standalone="yes"?>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3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FAB5E-4A0D-4D49-B567-9D38FFDF0A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 numCol="1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altLang="en-GB"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F57AB9-B8A2-404C-8AD9-1FBABF19843A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 numCol="1"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altLang="en-GB"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FC4FB-6C10-4117-AD49-D52315159A02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80101A76-0D02-499A-9C08-BC5965118C5A}" type="datetimeFigureOut">
              <a:rPr altLang="en-GB" lang="en-GB" smtClean="0"/>
              <a:t>28/05/2023</a:t>
            </a:fld>
            <a:endParaRPr altLang="en-GB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C438E-159E-4644-92CC-42851ADA9B70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en-GB"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6537B-6A31-412F-983B-AF1143D96BE0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846C50AC-153C-4F38-82F5-532ABBA061C8}" type="slidenum">
              <a:rPr altLang="en-GB" lang="en-GB" smtClean="0"/>
              <a:t>‹#›</a:t>
            </a:fld>
            <a:endParaRPr altLang="en-GB" lang="en-GB"/>
          </a:p>
        </p:txBody>
      </p:sp>
    </p:spTree>
    <p:extLst>
      <p:ext uri="{BB962C8B-B14F-4D97-AF65-F5344CB8AC3E}">
        <p14:creationId xmlns:p14="http://schemas.microsoft.com/office/powerpoint/2010/main" val="115201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66ADE-8145-4F21-B200-205D032AD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  <a:endParaRPr altLang="en-GB"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46E898-DFE3-405E-BCEA-E067C4A300F7}"/>
              </a:ext>
            </a:extLst>
          </p:cNvPr>
          <p:cNvSpPr>
            <a:spLocks noGrp="1"/>
          </p:cNvSpPr>
          <p:nvPr>
            <p:ph idx="1" orient="vert" type="body"/>
          </p:nvPr>
        </p:nvSpPr>
        <p:spPr/>
        <p:txBody>
          <a:bodyPr numCol="1"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altLang="en-GB"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0808B-CD3A-4B8F-A0A7-118F43F1A3A2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80101A76-0D02-499A-9C08-BC5965118C5A}" type="datetimeFigureOut">
              <a:rPr altLang="en-GB" lang="en-GB" smtClean="0"/>
              <a:t>28/05/2023</a:t>
            </a:fld>
            <a:endParaRPr altLang="en-GB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2E897-0985-4C85-87A2-72FC29C5766F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en-GB"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C131D6-70D2-4D2E-A499-5C294972376F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846C50AC-153C-4F38-82F5-532ABBA061C8}" type="slidenum">
              <a:rPr altLang="en-GB" lang="en-GB" smtClean="0"/>
              <a:t>‹#›</a:t>
            </a:fld>
            <a:endParaRPr altLang="en-GB" lang="en-GB"/>
          </a:p>
        </p:txBody>
      </p:sp>
    </p:spTree>
    <p:extLst>
      <p:ext uri="{BB962C8B-B14F-4D97-AF65-F5344CB8AC3E}">
        <p14:creationId xmlns:p14="http://schemas.microsoft.com/office/powerpoint/2010/main" val="2963010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778A5C-6479-4CB3-9F4C-7FF69BDDBBA4}"/>
              </a:ext>
            </a:extLst>
          </p:cNvPr>
          <p:cNvSpPr>
            <a:spLocks noGrp="1"/>
          </p:cNvSpPr>
          <p:nvPr>
            <p:ph orient="vert" type="title"/>
          </p:nvPr>
        </p:nvSpPr>
        <p:spPr>
          <a:xfrm>
            <a:off x="8724900" y="365125"/>
            <a:ext cx="2628900" cy="5811838"/>
          </a:xfrm>
        </p:spPr>
        <p:txBody>
          <a:bodyPr numCol="1" vert="eaVert"/>
          <a:lstStyle/>
          <a:p>
            <a:r>
              <a:rPr lang="en-US"/>
              <a:t>Click to edit Master title style</a:t>
            </a:r>
            <a:endParaRPr altLang="en-GB"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C9EF02-34B8-4EDC-A14A-9CB3D7B7F898}"/>
              </a:ext>
            </a:extLst>
          </p:cNvPr>
          <p:cNvSpPr>
            <a:spLocks noGrp="1"/>
          </p:cNvSpPr>
          <p:nvPr>
            <p:ph idx="1" orient="vert" type="body"/>
          </p:nvPr>
        </p:nvSpPr>
        <p:spPr>
          <a:xfrm>
            <a:off x="838200" y="365125"/>
            <a:ext cx="7734300" cy="5811838"/>
          </a:xfrm>
        </p:spPr>
        <p:txBody>
          <a:bodyPr numCol="1"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altLang="en-GB"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BACC8-2146-4B91-9D3D-A4A486CA8E0A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80101A76-0D02-499A-9C08-BC5965118C5A}" type="datetimeFigureOut">
              <a:rPr altLang="en-GB" lang="en-GB" smtClean="0"/>
              <a:t>28/05/2023</a:t>
            </a:fld>
            <a:endParaRPr altLang="en-GB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A3A22-CB6B-4321-83D5-B397FFD1ECC5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en-GB"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198DB-B9B9-4CAF-8D11-5DC78F860B88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846C50AC-153C-4F38-82F5-532ABBA061C8}" type="slidenum">
              <a:rPr altLang="en-GB" lang="en-GB" smtClean="0"/>
              <a:t>‹#›</a:t>
            </a:fld>
            <a:endParaRPr altLang="en-GB" lang="en-GB"/>
          </a:p>
        </p:txBody>
      </p:sp>
    </p:spTree>
    <p:extLst>
      <p:ext uri="{BB962C8B-B14F-4D97-AF65-F5344CB8AC3E}">
        <p14:creationId xmlns:p14="http://schemas.microsoft.com/office/powerpoint/2010/main" val="12902878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23D1B-0723-48D0-AC26-D02921C65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 numCol="1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altLang="en-GB"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F93F-EAB4-43C9-A423-90D7AB4EC857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 numCol="1"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altLang="en-GB"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30C9E-52EC-4B92-90DA-CB81EDFD14E3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DD59380B-D91B-407C-927D-70569BA48F3A}" type="datetimeFigureOut">
              <a:rPr altLang="en-GB" lang="en-GB" smtClean="0"/>
              <a:t>28/05/2023</a:t>
            </a:fld>
            <a:endParaRPr altLang="en-GB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61620-2F23-4C1C-9141-BCA07D65B5B0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en-GB"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2A668-81EC-4D87-9766-3676F375B2B9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41B5F1CB-6152-4504-8AEF-D5CFAC83CC46}" type="slidenum">
              <a:rPr altLang="en-GB" lang="en-GB" smtClean="0"/>
              <a:t>‹#›</a:t>
            </a:fld>
            <a:endParaRPr altLang="en-GB" lang="en-GB"/>
          </a:p>
        </p:txBody>
      </p:sp>
    </p:spTree>
    <p:extLst>
      <p:ext uri="{BB962C8B-B14F-4D97-AF65-F5344CB8AC3E}">
        <p14:creationId xmlns:p14="http://schemas.microsoft.com/office/powerpoint/2010/main" val="29468699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D46F6-F881-46EC-BFA0-D9E9D00AD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  <a:endParaRPr altLang="en-GB"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67BA7-2128-4206-819C-E358FE51D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altLang="en-GB"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39A26-BBD8-4E0A-9231-5F8E6FE7EFC7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DD59380B-D91B-407C-927D-70569BA48F3A}" type="datetimeFigureOut">
              <a:rPr altLang="en-GB" lang="en-GB" smtClean="0"/>
              <a:t>28/05/2023</a:t>
            </a:fld>
            <a:endParaRPr altLang="en-GB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61407-74B1-4F09-99F2-C8C6ACC577CA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en-GB"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5C283-C00A-4313-B922-B69BFB03CFE4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41B5F1CB-6152-4504-8AEF-D5CFAC83CC46}" type="slidenum">
              <a:rPr altLang="en-GB" lang="en-GB" smtClean="0"/>
              <a:t>‹#›</a:t>
            </a:fld>
            <a:endParaRPr altLang="en-GB" lang="en-GB"/>
          </a:p>
        </p:txBody>
      </p:sp>
    </p:spTree>
    <p:extLst>
      <p:ext uri="{BB962C8B-B14F-4D97-AF65-F5344CB8AC3E}">
        <p14:creationId xmlns:p14="http://schemas.microsoft.com/office/powerpoint/2010/main" val="38682597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F65F3-C239-495A-ADC2-A202871EA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 numCol="1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altLang="en-GB"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279B1-37F8-4D8D-BF1E-AC7FFF5C56E2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1850" y="4589463"/>
            <a:ext cx="10515600" cy="1500187"/>
          </a:xfrm>
        </p:spPr>
        <p:txBody>
          <a:bodyPr numCol="1"/>
          <a:lstStyle>
            <a:lvl1pPr indent="0" mar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C9191-42FF-436F-A8F8-45CADC50B915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DD59380B-D91B-407C-927D-70569BA48F3A}" type="datetimeFigureOut">
              <a:rPr altLang="en-GB" lang="en-GB" smtClean="0"/>
              <a:t>28/05/2023</a:t>
            </a:fld>
            <a:endParaRPr altLang="en-GB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F684A-55A6-4119-99E6-7152010AFD32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en-GB"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295EB-7F1D-4724-B7B2-71342599C3E6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41B5F1CB-6152-4504-8AEF-D5CFAC83CC46}" type="slidenum">
              <a:rPr altLang="en-GB" lang="en-GB" smtClean="0"/>
              <a:t>‹#›</a:t>
            </a:fld>
            <a:endParaRPr altLang="en-GB" lang="en-GB"/>
          </a:p>
        </p:txBody>
      </p:sp>
    </p:spTree>
    <p:extLst>
      <p:ext uri="{BB962C8B-B14F-4D97-AF65-F5344CB8AC3E}">
        <p14:creationId xmlns:p14="http://schemas.microsoft.com/office/powerpoint/2010/main" val="35853034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09A85-DEDF-4E2D-B4B2-295F7CE2B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  <a:endParaRPr altLang="en-GB"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AF0DE-9970-4589-8D78-8931B12B9C7F}"/>
              </a:ext>
            </a:extLst>
          </p:cNvPr>
          <p:cNvSpPr>
            <a:spLocks noGrp="1"/>
          </p:cNvSpPr>
          <p:nvPr>
            <p:ph idx="1" sz="half"/>
          </p:nvPr>
        </p:nvSpPr>
        <p:spPr>
          <a:xfrm>
            <a:off x="838200" y="1825625"/>
            <a:ext cx="5181600" cy="4351338"/>
          </a:xfrm>
        </p:spPr>
        <p:txBody>
          <a:bodyPr numCol="1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altLang="en-GB"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4FBCE7-8EBC-43D2-9C7B-232E3B19B7D0}"/>
              </a:ext>
            </a:extLst>
          </p:cNvPr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 numCol="1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altLang="en-GB"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223BE-B737-4C52-B38F-9BBF717DB2DA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DD59380B-D91B-407C-927D-70569BA48F3A}" type="datetimeFigureOut">
              <a:rPr altLang="en-GB" lang="en-GB" smtClean="0"/>
              <a:t>28/05/2023</a:t>
            </a:fld>
            <a:endParaRPr altLang="en-GB"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07A2D5-2F00-4061-B970-9C5E78AD5C96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en-GB"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7A5FE5-2061-4D40-A829-20950E6DF22A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41B5F1CB-6152-4504-8AEF-D5CFAC83CC46}" type="slidenum">
              <a:rPr altLang="en-GB" lang="en-GB" smtClean="0"/>
              <a:t>‹#›</a:t>
            </a:fld>
            <a:endParaRPr altLang="en-GB" lang="en-GB"/>
          </a:p>
        </p:txBody>
      </p:sp>
    </p:spTree>
    <p:extLst>
      <p:ext uri="{BB962C8B-B14F-4D97-AF65-F5344CB8AC3E}">
        <p14:creationId xmlns:p14="http://schemas.microsoft.com/office/powerpoint/2010/main" val="4410170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4448D-1D18-4A38-8BED-05D040E67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numCol="1"/>
          <a:lstStyle/>
          <a:p>
            <a:r>
              <a:rPr lang="en-US"/>
              <a:t>Click to edit Master title style</a:t>
            </a:r>
            <a:endParaRPr altLang="en-GB"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DF8DF2-AF9F-4298-91E8-A32BE4A354FC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9788" y="1681163"/>
            <a:ext cx="5157787" cy="823912"/>
          </a:xfrm>
        </p:spPr>
        <p:txBody>
          <a:bodyPr anchor="b" numCol="1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2CEC70-2E6A-4422-BA0A-503233AD3623}"/>
              </a:ext>
            </a:extLst>
          </p:cNvPr>
          <p:cNvSpPr>
            <a:spLocks noGrp="1"/>
          </p:cNvSpPr>
          <p:nvPr>
            <p:ph idx="2" sz="half"/>
          </p:nvPr>
        </p:nvSpPr>
        <p:spPr>
          <a:xfrm>
            <a:off x="839788" y="2505075"/>
            <a:ext cx="5157787" cy="3684588"/>
          </a:xfrm>
        </p:spPr>
        <p:txBody>
          <a:bodyPr numCol="1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altLang="en-GB"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8021C5-CF7D-461E-89CB-A5D92934DB22}"/>
              </a:ext>
            </a:extLst>
          </p:cNvPr>
          <p:cNvSpPr>
            <a:spLocks noGrp="1"/>
          </p:cNvSpPr>
          <p:nvPr>
            <p:ph idx="3" sz="quarter" type="body"/>
          </p:nvPr>
        </p:nvSpPr>
        <p:spPr>
          <a:xfrm>
            <a:off x="6172200" y="1681163"/>
            <a:ext cx="5183188" cy="823912"/>
          </a:xfrm>
        </p:spPr>
        <p:txBody>
          <a:bodyPr anchor="b" numCol="1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51F66B-B18C-4DBB-85B0-6D996545436C}"/>
              </a:ext>
            </a:extLst>
          </p:cNvPr>
          <p:cNvSpPr>
            <a:spLocks noGrp="1"/>
          </p:cNvSpPr>
          <p:nvPr>
            <p:ph idx="4" sz="quarter"/>
          </p:nvPr>
        </p:nvSpPr>
        <p:spPr>
          <a:xfrm>
            <a:off x="6172200" y="2505075"/>
            <a:ext cx="5183188" cy="3684588"/>
          </a:xfrm>
        </p:spPr>
        <p:txBody>
          <a:bodyPr numCol="1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altLang="en-GB"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F1C1F0-21C5-4A99-BC23-F576906D5669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DD59380B-D91B-407C-927D-70569BA48F3A}" type="datetimeFigureOut">
              <a:rPr altLang="en-GB" lang="en-GB" smtClean="0"/>
              <a:t>28/05/2023</a:t>
            </a:fld>
            <a:endParaRPr altLang="en-GB"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9D1532-4500-430B-B8CB-5F04CAB98613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en-GB"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6743EB-FD64-493D-A0B4-4721E403EF0A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41B5F1CB-6152-4504-8AEF-D5CFAC83CC46}" type="slidenum">
              <a:rPr altLang="en-GB" lang="en-GB" smtClean="0"/>
              <a:t>‹#›</a:t>
            </a:fld>
            <a:endParaRPr altLang="en-GB" lang="en-GB"/>
          </a:p>
        </p:txBody>
      </p:sp>
    </p:spTree>
    <p:extLst>
      <p:ext uri="{BB962C8B-B14F-4D97-AF65-F5344CB8AC3E}">
        <p14:creationId xmlns:p14="http://schemas.microsoft.com/office/powerpoint/2010/main" val="13383889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097A4-9C5F-443B-81E0-2D42A9445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  <a:endParaRPr altLang="en-GB"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D7E259-3228-4E59-A499-8E378A2FD418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DD59380B-D91B-407C-927D-70569BA48F3A}" type="datetimeFigureOut">
              <a:rPr altLang="en-GB" lang="en-GB" smtClean="0"/>
              <a:t>28/05/2023</a:t>
            </a:fld>
            <a:endParaRPr altLang="en-GB"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E431CB-0665-4CCC-A664-339BE765A326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en-GB"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74673-887E-42BD-B2A3-5F0E1A3192EF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41B5F1CB-6152-4504-8AEF-D5CFAC83CC46}" type="slidenum">
              <a:rPr altLang="en-GB" lang="en-GB" smtClean="0"/>
              <a:t>‹#›</a:t>
            </a:fld>
            <a:endParaRPr altLang="en-GB" lang="en-GB"/>
          </a:p>
        </p:txBody>
      </p:sp>
    </p:spTree>
    <p:extLst>
      <p:ext uri="{BB962C8B-B14F-4D97-AF65-F5344CB8AC3E}">
        <p14:creationId xmlns:p14="http://schemas.microsoft.com/office/powerpoint/2010/main" val="12963624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050863-FD2E-4020-BA60-9CD4C9415247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DD59380B-D91B-407C-927D-70569BA48F3A}" type="datetimeFigureOut">
              <a:rPr altLang="en-GB" lang="en-GB" smtClean="0"/>
              <a:t>28/05/2023</a:t>
            </a:fld>
            <a:endParaRPr altLang="en-GB"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AE95E0-7915-4C97-A210-87DB5B146901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en-GB"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9D29FB-9928-4C8F-9BBB-4B3AB19275C3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41B5F1CB-6152-4504-8AEF-D5CFAC83CC46}" type="slidenum">
              <a:rPr altLang="en-GB" lang="en-GB" smtClean="0"/>
              <a:t>‹#›</a:t>
            </a:fld>
            <a:endParaRPr altLang="en-GB" lang="en-GB"/>
          </a:p>
        </p:txBody>
      </p:sp>
    </p:spTree>
    <p:extLst>
      <p:ext uri="{BB962C8B-B14F-4D97-AF65-F5344CB8AC3E}">
        <p14:creationId xmlns:p14="http://schemas.microsoft.com/office/powerpoint/2010/main" val="34634479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ADFE8-F1BE-4FDA-A230-B66ABF3E6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 numCol="1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altLang="en-GB"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3CDCB-93E0-4A81-AC47-52C4A72C6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numCol="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altLang="en-GB"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08193B-D869-4782-A780-13045CD12DA6}"/>
              </a:ext>
            </a:extLst>
          </p:cNvPr>
          <p:cNvSpPr>
            <a:spLocks noGrp="1"/>
          </p:cNvSpPr>
          <p:nvPr>
            <p:ph idx="2" sz="half" type="body"/>
          </p:nvPr>
        </p:nvSpPr>
        <p:spPr>
          <a:xfrm>
            <a:off x="839788" y="2057400"/>
            <a:ext cx="3932237" cy="3811588"/>
          </a:xfrm>
        </p:spPr>
        <p:txBody>
          <a:bodyPr numCol="1"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75F80C-971A-4544-942A-446C97EB6AB7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DD59380B-D91B-407C-927D-70569BA48F3A}" type="datetimeFigureOut">
              <a:rPr altLang="en-GB" lang="en-GB" smtClean="0"/>
              <a:t>28/05/2023</a:t>
            </a:fld>
            <a:endParaRPr altLang="en-GB"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1E34AC-1C0B-4C7A-8BF6-E8E7DF6CA4C6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en-GB"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990D7A-CFA2-4C8F-B6B7-E41456CCC810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41B5F1CB-6152-4504-8AEF-D5CFAC83CC46}" type="slidenum">
              <a:rPr altLang="en-GB" lang="en-GB" smtClean="0"/>
              <a:t>‹#›</a:t>
            </a:fld>
            <a:endParaRPr altLang="en-GB" lang="en-GB"/>
          </a:p>
        </p:txBody>
      </p:sp>
    </p:spTree>
    <p:extLst>
      <p:ext uri="{BB962C8B-B14F-4D97-AF65-F5344CB8AC3E}">
        <p14:creationId xmlns:p14="http://schemas.microsoft.com/office/powerpoint/2010/main" val="2006376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5CED8-7D31-4B61-88E7-177280131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  <a:endParaRPr altLang="en-GB"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594CB-6F28-40D9-8B15-D1DBE8363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altLang="en-GB"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C4173-8A09-432D-80F9-46BF236DEA69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80101A76-0D02-499A-9C08-BC5965118C5A}" type="datetimeFigureOut">
              <a:rPr altLang="en-GB" lang="en-GB" smtClean="0"/>
              <a:t>28/05/2023</a:t>
            </a:fld>
            <a:endParaRPr altLang="en-GB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8AC30-8661-4920-8281-385EF7BDFEC0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en-GB"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B663A-E017-4BD8-ABE5-ECCDF77C55C0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846C50AC-153C-4F38-82F5-532ABBA061C8}" type="slidenum">
              <a:rPr altLang="en-GB" lang="en-GB" smtClean="0"/>
              <a:t>‹#›</a:t>
            </a:fld>
            <a:endParaRPr altLang="en-GB" lang="en-GB"/>
          </a:p>
        </p:txBody>
      </p:sp>
    </p:spTree>
    <p:extLst>
      <p:ext uri="{BB962C8B-B14F-4D97-AF65-F5344CB8AC3E}">
        <p14:creationId xmlns:p14="http://schemas.microsoft.com/office/powerpoint/2010/main" val="33397856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B5717-0EC9-4563-9AEE-2062DAFFD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 numCol="1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altLang="en-GB"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AE5745-E50F-4B9D-AE5A-D4ABF0542FB2}"/>
              </a:ext>
            </a:extLst>
          </p:cNvPr>
          <p:cNvSpPr>
            <a:spLocks noGrp="1"/>
          </p:cNvSpPr>
          <p:nvPr>
            <p:ph idx="1" type="pic"/>
          </p:nvPr>
        </p:nvSpPr>
        <p:spPr>
          <a:xfrm>
            <a:off x="5183188" y="987425"/>
            <a:ext cx="6172200" cy="4873625"/>
          </a:xfrm>
        </p:spPr>
        <p:txBody>
          <a:bodyPr numCol="1"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altLang="en-GB"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DDB0C-F95C-48B2-BC5C-8EA5ACC052CB}"/>
              </a:ext>
            </a:extLst>
          </p:cNvPr>
          <p:cNvSpPr>
            <a:spLocks noGrp="1"/>
          </p:cNvSpPr>
          <p:nvPr>
            <p:ph idx="2" sz="half" type="body"/>
          </p:nvPr>
        </p:nvSpPr>
        <p:spPr>
          <a:xfrm>
            <a:off x="839788" y="2057400"/>
            <a:ext cx="3932237" cy="3811588"/>
          </a:xfrm>
        </p:spPr>
        <p:txBody>
          <a:bodyPr numCol="1"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915512-8D49-46EA-8F36-CAC15D5D0048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DD59380B-D91B-407C-927D-70569BA48F3A}" type="datetimeFigureOut">
              <a:rPr altLang="en-GB" lang="en-GB" smtClean="0"/>
              <a:t>28/05/2023</a:t>
            </a:fld>
            <a:endParaRPr altLang="en-GB"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54BEED-9F2E-4842-AFD7-4B7A47E819BF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en-GB"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386724-676C-4F4F-B517-799EC2CAD1BD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41B5F1CB-6152-4504-8AEF-D5CFAC83CC46}" type="slidenum">
              <a:rPr altLang="en-GB" lang="en-GB" smtClean="0"/>
              <a:t>‹#›</a:t>
            </a:fld>
            <a:endParaRPr altLang="en-GB" lang="en-GB"/>
          </a:p>
        </p:txBody>
      </p:sp>
    </p:spTree>
    <p:extLst>
      <p:ext uri="{BB962C8B-B14F-4D97-AF65-F5344CB8AC3E}">
        <p14:creationId xmlns:p14="http://schemas.microsoft.com/office/powerpoint/2010/main" val="12524900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E66B3-A414-43BB-A1EB-B5D5C3F4C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  <a:endParaRPr altLang="en-GB"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92E20F-8B1A-4BFF-A3FF-DF7B4D933398}"/>
              </a:ext>
            </a:extLst>
          </p:cNvPr>
          <p:cNvSpPr>
            <a:spLocks noGrp="1"/>
          </p:cNvSpPr>
          <p:nvPr>
            <p:ph idx="1" orient="vert" type="body"/>
          </p:nvPr>
        </p:nvSpPr>
        <p:spPr/>
        <p:txBody>
          <a:bodyPr numCol="1"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altLang="en-GB"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34DBD-B779-44DB-9441-7ECA650930EA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DD59380B-D91B-407C-927D-70569BA48F3A}" type="datetimeFigureOut">
              <a:rPr altLang="en-GB" lang="en-GB" smtClean="0"/>
              <a:t>28/05/2023</a:t>
            </a:fld>
            <a:endParaRPr altLang="en-GB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6757AF-4C87-4F81-815B-8BE898916011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en-GB"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5B8C8-12D7-44FE-B509-F9012A45C946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41B5F1CB-6152-4504-8AEF-D5CFAC83CC46}" type="slidenum">
              <a:rPr altLang="en-GB" lang="en-GB" smtClean="0"/>
              <a:t>‹#›</a:t>
            </a:fld>
            <a:endParaRPr altLang="en-GB" lang="en-GB"/>
          </a:p>
        </p:txBody>
      </p:sp>
    </p:spTree>
    <p:extLst>
      <p:ext uri="{BB962C8B-B14F-4D97-AF65-F5344CB8AC3E}">
        <p14:creationId xmlns:p14="http://schemas.microsoft.com/office/powerpoint/2010/main" val="4717185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813F63-E0F3-418C-8AA6-0E1387BC4EC8}"/>
              </a:ext>
            </a:extLst>
          </p:cNvPr>
          <p:cNvSpPr>
            <a:spLocks noGrp="1"/>
          </p:cNvSpPr>
          <p:nvPr>
            <p:ph orient="vert" type="title"/>
          </p:nvPr>
        </p:nvSpPr>
        <p:spPr>
          <a:xfrm>
            <a:off x="8724900" y="365125"/>
            <a:ext cx="2628900" cy="5811838"/>
          </a:xfrm>
        </p:spPr>
        <p:txBody>
          <a:bodyPr numCol="1" vert="eaVert"/>
          <a:lstStyle/>
          <a:p>
            <a:r>
              <a:rPr lang="en-US"/>
              <a:t>Click to edit Master title style</a:t>
            </a:r>
            <a:endParaRPr altLang="en-GB"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8947B5-50E2-4DD2-8C11-C4A590E2ADF7}"/>
              </a:ext>
            </a:extLst>
          </p:cNvPr>
          <p:cNvSpPr>
            <a:spLocks noGrp="1"/>
          </p:cNvSpPr>
          <p:nvPr>
            <p:ph idx="1" orient="vert" type="body"/>
          </p:nvPr>
        </p:nvSpPr>
        <p:spPr>
          <a:xfrm>
            <a:off x="838200" y="365125"/>
            <a:ext cx="7734300" cy="5811838"/>
          </a:xfrm>
        </p:spPr>
        <p:txBody>
          <a:bodyPr numCol="1"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altLang="en-GB"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3D1BD-914C-47AF-8F9B-A6CB1174B2FA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DD59380B-D91B-407C-927D-70569BA48F3A}" type="datetimeFigureOut">
              <a:rPr altLang="en-GB" lang="en-GB" smtClean="0"/>
              <a:t>28/05/2023</a:t>
            </a:fld>
            <a:endParaRPr altLang="en-GB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06522-11B0-4686-82B8-335CF15C4070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en-GB"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3A485-576F-4696-A27B-A51E945437DF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41B5F1CB-6152-4504-8AEF-D5CFAC83CC46}" type="slidenum">
              <a:rPr altLang="en-GB" lang="en-GB" smtClean="0"/>
              <a:t>‹#›</a:t>
            </a:fld>
            <a:endParaRPr altLang="en-GB" lang="en-GB"/>
          </a:p>
        </p:txBody>
      </p:sp>
    </p:spTree>
    <p:extLst>
      <p:ext uri="{BB962C8B-B14F-4D97-AF65-F5344CB8AC3E}">
        <p14:creationId xmlns:p14="http://schemas.microsoft.com/office/powerpoint/2010/main" val="1438121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78C85-7234-41D6-B588-73EA8378C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 numCol="1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altLang="en-GB"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58D65-ABAA-4171-8E1B-6762D9F8BA5A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1850" y="4589463"/>
            <a:ext cx="10515600" cy="1500187"/>
          </a:xfrm>
        </p:spPr>
        <p:txBody>
          <a:bodyPr numCol="1"/>
          <a:lstStyle>
            <a:lvl1pPr indent="0" mar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C841C7-7944-48E8-9E72-5A92CC212D3E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80101A76-0D02-499A-9C08-BC5965118C5A}" type="datetimeFigureOut">
              <a:rPr altLang="en-GB" lang="en-GB" smtClean="0"/>
              <a:t>28/05/2023</a:t>
            </a:fld>
            <a:endParaRPr altLang="en-GB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DF9DA-9744-48E7-8764-11DEA8780E02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en-GB"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05A5B-A39A-4390-BB25-BC43429E791E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846C50AC-153C-4F38-82F5-532ABBA061C8}" type="slidenum">
              <a:rPr altLang="en-GB" lang="en-GB" smtClean="0"/>
              <a:t>‹#›</a:t>
            </a:fld>
            <a:endParaRPr altLang="en-GB" lang="en-GB"/>
          </a:p>
        </p:txBody>
      </p:sp>
    </p:spTree>
    <p:extLst>
      <p:ext uri="{BB962C8B-B14F-4D97-AF65-F5344CB8AC3E}">
        <p14:creationId xmlns:p14="http://schemas.microsoft.com/office/powerpoint/2010/main" val="2380572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95C4A-FF91-488A-9E76-313D6E668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  <a:endParaRPr altLang="en-GB"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593D9-CB4C-4563-AB93-8433F48324DA}"/>
              </a:ext>
            </a:extLst>
          </p:cNvPr>
          <p:cNvSpPr>
            <a:spLocks noGrp="1"/>
          </p:cNvSpPr>
          <p:nvPr>
            <p:ph idx="1" sz="half"/>
          </p:nvPr>
        </p:nvSpPr>
        <p:spPr>
          <a:xfrm>
            <a:off x="838200" y="1825625"/>
            <a:ext cx="5181600" cy="4351338"/>
          </a:xfrm>
        </p:spPr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altLang="en-GB"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729355-79A4-42F0-947C-8C25A7A93578}"/>
              </a:ext>
            </a:extLst>
          </p:cNvPr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altLang="en-GB"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8BBBB8-6386-41B9-A842-26DE323C51A0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80101A76-0D02-499A-9C08-BC5965118C5A}" type="datetimeFigureOut">
              <a:rPr altLang="en-GB" lang="en-GB" smtClean="0"/>
              <a:t>28/05/2023</a:t>
            </a:fld>
            <a:endParaRPr altLang="en-GB"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6ACA1A-5445-4C6B-93BA-0FE096E8F2E4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en-GB"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6D45BC-E434-4621-8F3F-941DD259CFE0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846C50AC-153C-4F38-82F5-532ABBA061C8}" type="slidenum">
              <a:rPr altLang="en-GB" lang="en-GB" smtClean="0"/>
              <a:t>‹#›</a:t>
            </a:fld>
            <a:endParaRPr altLang="en-GB" lang="en-GB"/>
          </a:p>
        </p:txBody>
      </p:sp>
    </p:spTree>
    <p:extLst>
      <p:ext uri="{BB962C8B-B14F-4D97-AF65-F5344CB8AC3E}">
        <p14:creationId xmlns:p14="http://schemas.microsoft.com/office/powerpoint/2010/main" val="2214445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DE892-A7C3-42F1-A610-CDB2F4420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numCol="1"/>
          <a:lstStyle/>
          <a:p>
            <a:r>
              <a:rPr lang="en-US"/>
              <a:t>Click to edit Master title style</a:t>
            </a:r>
            <a:endParaRPr altLang="en-GB"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5BC05-996F-44C3-A1DA-7576C4E3F3B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9788" y="1681163"/>
            <a:ext cx="5157787" cy="823912"/>
          </a:xfrm>
        </p:spPr>
        <p:txBody>
          <a:bodyPr anchor="b" numCol="1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DFA5FD-E007-4C6E-B07A-E090095D35C2}"/>
              </a:ext>
            </a:extLst>
          </p:cNvPr>
          <p:cNvSpPr>
            <a:spLocks noGrp="1"/>
          </p:cNvSpPr>
          <p:nvPr>
            <p:ph idx="2" sz="half"/>
          </p:nvPr>
        </p:nvSpPr>
        <p:spPr>
          <a:xfrm>
            <a:off x="839788" y="2505075"/>
            <a:ext cx="5157787" cy="3684588"/>
          </a:xfrm>
        </p:spPr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altLang="en-GB"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6A027D-560A-445B-9FC7-93396C944356}"/>
              </a:ext>
            </a:extLst>
          </p:cNvPr>
          <p:cNvSpPr>
            <a:spLocks noGrp="1"/>
          </p:cNvSpPr>
          <p:nvPr>
            <p:ph idx="3" sz="quarter" type="body"/>
          </p:nvPr>
        </p:nvSpPr>
        <p:spPr>
          <a:xfrm>
            <a:off x="6172200" y="1681163"/>
            <a:ext cx="5183188" cy="823912"/>
          </a:xfrm>
        </p:spPr>
        <p:txBody>
          <a:bodyPr anchor="b" numCol="1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A2C9B-79F1-480C-B66D-6D9463AE5344}"/>
              </a:ext>
            </a:extLst>
          </p:cNvPr>
          <p:cNvSpPr>
            <a:spLocks noGrp="1"/>
          </p:cNvSpPr>
          <p:nvPr>
            <p:ph idx="4" sz="quarter"/>
          </p:nvPr>
        </p:nvSpPr>
        <p:spPr>
          <a:xfrm>
            <a:off x="6172200" y="2505075"/>
            <a:ext cx="5183188" cy="3684588"/>
          </a:xfrm>
        </p:spPr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altLang="en-GB"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881B6C-821F-4B00-B5E0-432C9F463ECA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80101A76-0D02-499A-9C08-BC5965118C5A}" type="datetimeFigureOut">
              <a:rPr altLang="en-GB" lang="en-GB" smtClean="0"/>
              <a:t>28/05/2023</a:t>
            </a:fld>
            <a:endParaRPr altLang="en-GB"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F29AF5-3D55-427C-8F37-40D4A216EC64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en-GB"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B7AD56-30C3-4ED3-8E5F-AC5949104D1F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846C50AC-153C-4F38-82F5-532ABBA061C8}" type="slidenum">
              <a:rPr altLang="en-GB" lang="en-GB" smtClean="0"/>
              <a:t>‹#›</a:t>
            </a:fld>
            <a:endParaRPr altLang="en-GB" lang="en-GB"/>
          </a:p>
        </p:txBody>
      </p:sp>
    </p:spTree>
    <p:extLst>
      <p:ext uri="{BB962C8B-B14F-4D97-AF65-F5344CB8AC3E}">
        <p14:creationId xmlns:p14="http://schemas.microsoft.com/office/powerpoint/2010/main" val="4160062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0E6B1-9D53-4EC0-8E0E-C66E4391C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  <a:endParaRPr altLang="en-GB"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C9AD19-EE95-4D1B-AE28-E97BEF5D9AFE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80101A76-0D02-499A-9C08-BC5965118C5A}" type="datetimeFigureOut">
              <a:rPr altLang="en-GB" lang="en-GB" smtClean="0"/>
              <a:t>28/05/2023</a:t>
            </a:fld>
            <a:endParaRPr altLang="en-GB"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9C14D5-6226-471F-A620-ED8D9D0C140F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en-GB"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9B67AD-CD0B-482E-A94E-81403E48B76D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846C50AC-153C-4F38-82F5-532ABBA061C8}" type="slidenum">
              <a:rPr altLang="en-GB" lang="en-GB" smtClean="0"/>
              <a:t>‹#›</a:t>
            </a:fld>
            <a:endParaRPr altLang="en-GB" lang="en-GB"/>
          </a:p>
        </p:txBody>
      </p:sp>
    </p:spTree>
    <p:extLst>
      <p:ext uri="{BB962C8B-B14F-4D97-AF65-F5344CB8AC3E}">
        <p14:creationId xmlns:p14="http://schemas.microsoft.com/office/powerpoint/2010/main" val="586955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F09D68-163B-4CA0-892C-FB3C1364ACFA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80101A76-0D02-499A-9C08-BC5965118C5A}" type="datetimeFigureOut">
              <a:rPr altLang="en-GB" lang="en-GB" smtClean="0"/>
              <a:t>28/05/2023</a:t>
            </a:fld>
            <a:endParaRPr altLang="en-GB"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55DC05-78CE-4117-8F30-E8C73C192CB1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en-GB"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8D5031-1C78-4F9A-98FC-12A628259187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846C50AC-153C-4F38-82F5-532ABBA061C8}" type="slidenum">
              <a:rPr altLang="en-GB" lang="en-GB" smtClean="0"/>
              <a:t>‹#›</a:t>
            </a:fld>
            <a:endParaRPr altLang="en-GB" lang="en-GB"/>
          </a:p>
        </p:txBody>
      </p:sp>
    </p:spTree>
    <p:extLst>
      <p:ext uri="{BB962C8B-B14F-4D97-AF65-F5344CB8AC3E}">
        <p14:creationId xmlns:p14="http://schemas.microsoft.com/office/powerpoint/2010/main" val="2882269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A7E76-0107-4E5C-9ABA-2C016EC19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 numCol="1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altLang="en-GB"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693B7-4F37-49A3-98C8-610B18946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numCol="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altLang="en-GB"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B4907E-2A5D-4B12-9C91-A4F618ABF2EB}"/>
              </a:ext>
            </a:extLst>
          </p:cNvPr>
          <p:cNvSpPr>
            <a:spLocks noGrp="1"/>
          </p:cNvSpPr>
          <p:nvPr>
            <p:ph idx="2" sz="half" type="body"/>
          </p:nvPr>
        </p:nvSpPr>
        <p:spPr>
          <a:xfrm>
            <a:off x="839788" y="2057400"/>
            <a:ext cx="3932237" cy="3811588"/>
          </a:xfrm>
        </p:spPr>
        <p:txBody>
          <a:bodyPr numCol="1"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9C53B-C555-4E26-8503-92AA101BE141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80101A76-0D02-499A-9C08-BC5965118C5A}" type="datetimeFigureOut">
              <a:rPr altLang="en-GB" lang="en-GB" smtClean="0"/>
              <a:t>28/05/2023</a:t>
            </a:fld>
            <a:endParaRPr altLang="en-GB"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51F6C1-8D42-4688-8CF0-05D18286BBA3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en-GB"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BFEC85-6954-4493-BD2B-312FFA1A7317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846C50AC-153C-4F38-82F5-532ABBA061C8}" type="slidenum">
              <a:rPr altLang="en-GB" lang="en-GB" smtClean="0"/>
              <a:t>‹#›</a:t>
            </a:fld>
            <a:endParaRPr altLang="en-GB" lang="en-GB"/>
          </a:p>
        </p:txBody>
      </p:sp>
    </p:spTree>
    <p:extLst>
      <p:ext uri="{BB962C8B-B14F-4D97-AF65-F5344CB8AC3E}">
        <p14:creationId xmlns:p14="http://schemas.microsoft.com/office/powerpoint/2010/main" val="1973353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1C45C-810C-4A10-A456-30EB5110F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 numCol="1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altLang="en-GB"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9ED4BD-58C3-44F8-80D5-888E4C2D7EAF}"/>
              </a:ext>
            </a:extLst>
          </p:cNvPr>
          <p:cNvSpPr>
            <a:spLocks noGrp="1"/>
          </p:cNvSpPr>
          <p:nvPr>
            <p:ph idx="1" type="pic"/>
          </p:nvPr>
        </p:nvSpPr>
        <p:spPr>
          <a:xfrm>
            <a:off x="5183188" y="987425"/>
            <a:ext cx="6172200" cy="4873625"/>
          </a:xfrm>
        </p:spPr>
        <p:txBody>
          <a:bodyPr numCol="1"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altLang="en-GB"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4A9EF0-37B7-4E24-B57A-48522B9B8D28}"/>
              </a:ext>
            </a:extLst>
          </p:cNvPr>
          <p:cNvSpPr>
            <a:spLocks noGrp="1"/>
          </p:cNvSpPr>
          <p:nvPr>
            <p:ph idx="2" sz="half" type="body"/>
          </p:nvPr>
        </p:nvSpPr>
        <p:spPr>
          <a:xfrm>
            <a:off x="839788" y="2057400"/>
            <a:ext cx="3932237" cy="3811588"/>
          </a:xfrm>
        </p:spPr>
        <p:txBody>
          <a:bodyPr numCol="1"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85C554-EBF3-4666-BFF4-A36B6411E2AC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80101A76-0D02-499A-9C08-BC5965118C5A}" type="datetimeFigureOut">
              <a:rPr altLang="en-GB" lang="en-GB" smtClean="0"/>
              <a:t>28/05/2023</a:t>
            </a:fld>
            <a:endParaRPr altLang="en-GB"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375BD2-6BC8-4ADB-A1F5-9F9AAD5D3B32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en-GB"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A0EAB-D957-46C9-B96D-2EE410B7EB07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846C50AC-153C-4F38-82F5-532ABBA061C8}" type="slidenum">
              <a:rPr altLang="en-GB" lang="en-GB" smtClean="0"/>
              <a:t>‹#›</a:t>
            </a:fld>
            <a:endParaRPr altLang="en-GB" lang="en-GB"/>
          </a:p>
        </p:txBody>
      </p:sp>
    </p:spTree>
    <p:extLst>
      <p:ext uri="{BB962C8B-B14F-4D97-AF65-F5344CB8AC3E}">
        <p14:creationId xmlns:p14="http://schemas.microsoft.com/office/powerpoint/2010/main" val="4041427222"/>
      </p:ext>
    </p:extLst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2" Target="../slideLayouts/slideLayout11.xml" Type="http://schemas.openxmlformats.org/officeDocument/2006/relationships/slideLayout"/><Relationship Id="rId11" Target="../slideLayouts/slideLayout10.xml" Type="http://schemas.openxmlformats.org/officeDocument/2006/relationships/slideLayout"/><Relationship Id="rId9" Target="../slideLayouts/slideLayout8.xml" Type="http://schemas.openxmlformats.org/officeDocument/2006/relationships/slideLayout"/><Relationship Id="rId10" Target="../slideLayouts/slideLayout9.xml" Type="http://schemas.openxmlformats.org/officeDocument/2006/relationships/slideLayout"/><Relationship Id="rId8" Target="../slideLayouts/slideLayout7.xml" Type="http://schemas.openxmlformats.org/officeDocument/2006/relationships/slideLayout"/><Relationship Id="rId7" Target="../slideLayouts/slideLayout6.xml" Type="http://schemas.openxmlformats.org/officeDocument/2006/relationships/slideLayout"/><Relationship Id="rId6" Target="../slideLayouts/slideLayout5.xml" Type="http://schemas.openxmlformats.org/officeDocument/2006/relationships/slideLayout"/><Relationship Id="rId5" Target="../slideLayouts/slideLayout4.xml" Type="http://schemas.openxmlformats.org/officeDocument/2006/relationships/slideLayout"/><Relationship Id="rId4" Target="../slideLayouts/slideLayout3.xml" Type="http://schemas.openxmlformats.org/officeDocument/2006/relationships/slideLayout"/><Relationship Id="rId3" Target="../slideLayouts/slideLayout2.xml" Type="http://schemas.openxmlformats.org/officeDocument/2006/relationships/slideLayout"/><Relationship Id="rId2" Target="../slideLayouts/slideLayout1.xml" Type="http://schemas.openxmlformats.org/officeDocument/2006/relationships/slideLayout"/><Relationship Id="rId1" Target="../theme/theme2.xml" Type="http://schemas.openxmlformats.org/officeDocument/2006/relationships/theme"/></Relationships>
</file>

<file path=ppt/slideMasters/_rels/slideMaster2.xml.rels><?xml version="1.0" encoding="UTF-8" standalone="yes"?><Relationships xmlns="http://schemas.openxmlformats.org/package/2006/relationships"><Relationship Id="rId12" Target="../slideLayouts/slideLayout22.xml" Type="http://schemas.openxmlformats.org/officeDocument/2006/relationships/slideLayout"/><Relationship Id="rId11" Target="../slideLayouts/slideLayout21.xml" Type="http://schemas.openxmlformats.org/officeDocument/2006/relationships/slideLayout"/><Relationship Id="rId10" Target="../slideLayouts/slideLayout20.xml" Type="http://schemas.openxmlformats.org/officeDocument/2006/relationships/slideLayout"/><Relationship Id="rId9" Target="../slideLayouts/slideLayout19.xml" Type="http://schemas.openxmlformats.org/officeDocument/2006/relationships/slideLayout"/><Relationship Id="rId8" Target="../slideLayouts/slideLayout18.xml" Type="http://schemas.openxmlformats.org/officeDocument/2006/relationships/slideLayout"/><Relationship Id="rId7" Target="../slideLayouts/slideLayout17.xml" Type="http://schemas.openxmlformats.org/officeDocument/2006/relationships/slideLayout"/><Relationship Id="rId6" Target="../slideLayouts/slideLayout16.xml" Type="http://schemas.openxmlformats.org/officeDocument/2006/relationships/slideLayout"/><Relationship Id="rId5" Target="../slideLayouts/slideLayout15.xml" Type="http://schemas.openxmlformats.org/officeDocument/2006/relationships/slideLayout"/><Relationship Id="rId4" Target="../slideLayouts/slideLayout14.xml" Type="http://schemas.openxmlformats.org/officeDocument/2006/relationships/slideLayout"/><Relationship Id="rId3" Target="../slideLayouts/slideLayout13.xml" Type="http://schemas.openxmlformats.org/officeDocument/2006/relationships/slideLayout"/><Relationship Id="rId2" Target="../slideLayouts/slideLayout12.xml" Type="http://schemas.openxmlformats.org/officeDocument/2006/relationships/slideLayout"/><Relationship Id="rId1" Target="../theme/theme3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30EF1E-3DC7-42B5-BEFD-CC1262388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numCol="1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altLang="en-GB"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6F9FC5-FC8F-46B6-9C6D-72703C9C0E2B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numCol="1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altLang="en-GB"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C85E4-E8E8-4CD2-A8E9-4E533CD9E9E7}"/>
              </a:ext>
            </a:extLst>
          </p:cNvPr>
          <p:cNvSpPr>
            <a:spLocks noGrp="1"/>
          </p:cNvSpPr>
          <p:nvPr>
            <p:ph idx="2" sz="half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anchor="ctr" bIns="45720" lIns="91440" numCol="1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01A76-0D02-499A-9C08-BC5965118C5A}" type="datetimeFigureOut">
              <a:rPr altLang="en-GB" lang="en-GB" smtClean="0"/>
              <a:t>28/05/2023</a:t>
            </a:fld>
            <a:endParaRPr altLang="en-GB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B2FB6-7FBE-45D5-8071-0B39EC7EEAC7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numCol="1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GB"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FFC12-6810-4714-B8D5-A064910A2A82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numCol="1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50AC-153C-4F38-82F5-532ABBA061C8}" type="slidenum">
              <a:rPr altLang="en-GB" lang="en-GB" smtClean="0"/>
              <a:t>‹#›</a:t>
            </a:fld>
            <a:endParaRPr altLang="en-GB" lang="en-GB"/>
          </a:p>
        </p:txBody>
      </p:sp>
    </p:spTree>
    <p:extLst>
      <p:ext uri="{BB962C8B-B14F-4D97-AF65-F5344CB8AC3E}">
        <p14:creationId xmlns:p14="http://schemas.microsoft.com/office/powerpoint/2010/main" val="551279832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858849-0BCE-42CB-A5D3-8A2F772E4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numCol="1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altLang="en-GB"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89EF9-E9D6-42D4-AC6F-C96F34A4BDA3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numCol="1" rIns="91440" rtlCol="0" tIns="45720" vert="horz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altLang="en-GB"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F6F70-1BD9-42DE-A40F-9E566B0EB7C3}"/>
              </a:ext>
            </a:extLst>
          </p:cNvPr>
          <p:cNvSpPr>
            <a:spLocks noGrp="1"/>
          </p:cNvSpPr>
          <p:nvPr>
            <p:ph idx="2" sz="half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anchor="ctr" bIns="45720" lIns="91440" numCol="1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9380B-D91B-407C-927D-70569BA48F3A}" type="datetimeFigureOut">
              <a:rPr altLang="en-GB" lang="en-GB" smtClean="0"/>
              <a:t>28/05/2023</a:t>
            </a:fld>
            <a:endParaRPr altLang="en-GB"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E568F-7DF9-4F6E-AA82-162981143A3A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numCol="1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GB"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22B23-2DD3-4CE1-BA07-327EC6396415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numCol="1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5F1CB-6152-4504-8AEF-D5CFAC83CC46}" type="slidenum">
              <a:rPr altLang="en-GB" lang="en-GB" smtClean="0"/>
              <a:t>‹#›</a:t>
            </a:fld>
            <a:endParaRPr altLang="en-GB" lang="en-GB"/>
          </a:p>
        </p:txBody>
      </p:sp>
    </p:spTree>
    <p:extLst>
      <p:ext uri="{BB962C8B-B14F-4D97-AF65-F5344CB8AC3E}">
        <p14:creationId xmlns:p14="http://schemas.microsoft.com/office/powerpoint/2010/main" val="927782203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3" Target="../media/image2.png" Type="http://schemas.openxmlformats.org/officeDocument/2006/relationships/image"/><Relationship Id="rId2" Target="../media/image1.jpg" Type="http://schemas.openxmlformats.org/officeDocument/2006/relationships/image"/><Relationship Id="rId1" Target="../slideLayouts/slideLayout1.xml" Type="http://schemas.openxmlformats.org/officeDocument/2006/relationships/slideLayout"/></Relationships>
</file>

<file path=ppt/slides/_rels/slide10.xml.rels><?xml version="1.0" encoding="UTF-8" standalone="yes"?><Relationships xmlns="http://schemas.openxmlformats.org/package/2006/relationships"><Relationship Id="rId5" Target="../media/image12.png" Type="http://schemas.openxmlformats.org/officeDocument/2006/relationships/image"/><Relationship Id="rId4" Target="https://teachingthroughinnovation.blogspot.com/2020/01/estrategias-de-comunicacion-las.html" TargetMode="External" Type="http://schemas.openxmlformats.org/officeDocument/2006/relationships/hyperlink"/><Relationship Id="rId3" Target="../media/image11.jpg" Type="http://schemas.openxmlformats.org/officeDocument/2006/relationships/image"/><Relationship Id="rId2" Target="../notesSlides/notesSlide9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1.xml.rels><?xml version="1.0" encoding="UTF-8" standalone="yes"?><Relationships xmlns="http://schemas.openxmlformats.org/package/2006/relationships"><Relationship Id="rId5" Target="https://pioeblog.blogspot.com/2016/05/learning-from-each-other.html" TargetMode="External" Type="http://schemas.openxmlformats.org/officeDocument/2006/relationships/hyperlink"/><Relationship Id="rId4" Target="../media/image13.jpg" Type="http://schemas.openxmlformats.org/officeDocument/2006/relationships/image"/><Relationship Id="rId3" Target="../media/image7.png" Type="http://schemas.openxmlformats.org/officeDocument/2006/relationships/image"/><Relationship Id="rId2" Target="../notesSlides/notesSlide10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2.xml.rels><?xml version="1.0" encoding="UTF-8" standalone="yes"?><Relationships xmlns="http://schemas.openxmlformats.org/package/2006/relationships"><Relationship Id="rId2" Target="../notesSlides/notesSlide11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3.xml.rels><?xml version="1.0" encoding="UTF-8" standalone="yes"?><Relationships xmlns="http://schemas.openxmlformats.org/package/2006/relationships"><Relationship Id="rId3" Target="../media/image7.png" Type="http://schemas.openxmlformats.org/officeDocument/2006/relationships/image"/><Relationship Id="rId2" Target="../notesSlides/notesSlide12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4.xml.rels><?xml version="1.0" encoding="UTF-8" standalone="yes"?><Relationships xmlns="http://schemas.openxmlformats.org/package/2006/relationships"><Relationship Id="rId4" Target="../media/image7.png" Type="http://schemas.openxmlformats.org/officeDocument/2006/relationships/image"/><Relationship Id="rId3" Target="../media/image14.jpeg" Type="http://schemas.openxmlformats.org/officeDocument/2006/relationships/image"/><Relationship Id="rId2" Target="../notesSlides/notesSlide13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5.xml.rels><?xml version="1.0" encoding="UTF-8" standalone="yes"?><Relationships xmlns="http://schemas.openxmlformats.org/package/2006/relationships"><Relationship Id="rId4" Target="../media/image7.png" Type="http://schemas.openxmlformats.org/officeDocument/2006/relationships/image"/><Relationship Id="rId3" Target="../media/image15.jpg" Type="http://schemas.openxmlformats.org/officeDocument/2006/relationships/image"/><Relationship Id="rId2" Target="../notesSlides/notesSlide14.xml" Type="http://schemas.openxmlformats.org/officeDocument/2006/relationships/notesSlide"/><Relationship Id="rId1" Target="../slideLayouts/slideLayout6.xml" Type="http://schemas.openxmlformats.org/officeDocument/2006/relationships/slideLayout"/></Relationships>
</file>

<file path=ppt/slides/_rels/slide16.xml.rels><?xml version="1.0" encoding="UTF-8" standalone="yes"?><Relationships xmlns="http://schemas.openxmlformats.org/package/2006/relationships"><Relationship Id="rId4" Target="../media/image2.png" Type="http://schemas.openxmlformats.org/officeDocument/2006/relationships/image"/><Relationship Id="rId3" Target="../media/image16.jpg" Type="http://schemas.openxmlformats.org/officeDocument/2006/relationships/image"/><Relationship Id="rId2" Target="../notesSlides/notesSlide15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7.xml.rels><?xml version="1.0" encoding="UTF-8" standalone="yes"?><Relationships xmlns="http://schemas.openxmlformats.org/package/2006/relationships"><Relationship Id="rId3" Target="https://books.google.co.uk/books?id=WfVPEAAAQBAJ&amp;pg=PT133&amp;lpg=PT133&amp;dq=Leonardo+da+Vinci+(1452-1519)+was+a+fifteenth-century+Italian+genius+who+produced+only+a+handful+of+finished+artworks.+However&amp;source=bl&amp;ots=sGjLpbQAMm&amp;sig=ACfU3U1EcoDd_GaMc8Tqu1dEAAJZ9cdWHw&amp;hl=en&amp;sa=X&amp;ved=2ahUKEwir2Pf56Mz1AhVjnVwKHVTkD8sQ6AF6BAhMEAM#v=onepage&amp;q=Leonardo%20da%20Vinci%20(1452-1519)%20was%20a%20fifteenth-century%20Italian%20genius%20who%20produced%20only%20a%20handful%20of%20finished%20artworks.%20However&amp;f=false" TargetMode="External" Type="http://schemas.openxmlformats.org/officeDocument/2006/relationships/hyperlink"/><Relationship Id="rId2" Target="../notesSlides/notesSlide16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8.xml.rels><?xml version="1.0" encoding="UTF-8" standalone="yes"?><Relationships xmlns="http://schemas.openxmlformats.org/package/2006/relationships"><Relationship Id="rId2" Target="../notesSlides/notesSlide17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9.xml.rels><?xml version="1.0" encoding="UTF-8" standalone="yes"?><Relationships xmlns="http://schemas.openxmlformats.org/package/2006/relationships"><Relationship Id="rId3" Target="../media/image7.png" Type="http://schemas.openxmlformats.org/officeDocument/2006/relationships/image"/><Relationship Id="rId2" Target="../notesSlides/notesSlide18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2.xml.rels><?xml version="1.0" encoding="UTF-8" standalone="yes"?><Relationships xmlns="http://schemas.openxmlformats.org/package/2006/relationships"><Relationship Id="rId8" Target="../media/image6.png" Type="http://schemas.openxmlformats.org/officeDocument/2006/relationships/image"/><Relationship Id="rId7" Target="cid:image001.png@01D7F1C9.E8CA94F0" TargetMode="External" Type="http://schemas.openxmlformats.org/officeDocument/2006/relationships/image"/><Relationship Id="rId6" Target="../media/image5.png" Type="http://schemas.openxmlformats.org/officeDocument/2006/relationships/image"/><Relationship Id="rId5" Target="../media/hdphoto1.wdp" Type="http://schemas.microsoft.com/office/2007/relationships/hdphoto"/><Relationship Id="rId4" Target="../media/image4.png" Type="http://schemas.openxmlformats.org/officeDocument/2006/relationships/image"/><Relationship Id="rId3" Target="../media/image3.png" Type="http://schemas.openxmlformats.org/officeDocument/2006/relationships/image"/><Relationship Id="rId2" Target="../notesSlides/notesSlide1.xml" Type="http://schemas.openxmlformats.org/officeDocument/2006/relationships/notesSlide"/><Relationship Id="rId1" Target="../slideLayouts/slideLayout13.xml" Type="http://schemas.openxmlformats.org/officeDocument/2006/relationships/slideLayout"/></Relationships>
</file>

<file path=ppt/slides/_rels/slide20.xml.rels><?xml version="1.0" encoding="UTF-8" standalone="yes"?><Relationships xmlns="http://schemas.openxmlformats.org/package/2006/relationships"><Relationship Id="rId4" Target="../media/image7.png" Type="http://schemas.openxmlformats.org/officeDocument/2006/relationships/image"/><Relationship Id="rId3" Target="../media/image17.jpg" Type="http://schemas.openxmlformats.org/officeDocument/2006/relationships/image"/><Relationship Id="rId2" Target="../notesSlides/notesSlide19.xml" Type="http://schemas.openxmlformats.org/officeDocument/2006/relationships/notesSlide"/><Relationship Id="rId1" Target="../slideLayouts/slideLayout6.xml" Type="http://schemas.openxmlformats.org/officeDocument/2006/relationships/slideLayout"/></Relationships>
</file>

<file path=ppt/slides/_rels/slide21.xml.rels><?xml version="1.0" encoding="UTF-8" standalone="yes"?><Relationships xmlns="http://schemas.openxmlformats.org/package/2006/relationships"><Relationship Id="rId2" Target="../notesSlides/notesSlide20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22.xml.rels><?xml version="1.0" encoding="UTF-8" standalone="yes"?><Relationships xmlns="http://schemas.openxmlformats.org/package/2006/relationships"><Relationship Id="rId4" Target="../media/image2.png" Type="http://schemas.openxmlformats.org/officeDocument/2006/relationships/image"/><Relationship Id="rId3" Target="../media/image18.jpeg" Type="http://schemas.openxmlformats.org/officeDocument/2006/relationships/image"/><Relationship Id="rId2" Target="../notesSlides/notesSlide21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23.xml.rels><?xml version="1.0" encoding="UTF-8" standalone="yes"?><Relationships xmlns="http://schemas.openxmlformats.org/package/2006/relationships"><Relationship Id="rId4" Target="https://pxhere.com/de/photo/858304" TargetMode="External" Type="http://schemas.openxmlformats.org/officeDocument/2006/relationships/hyperlink"/><Relationship Id="rId3" Target="../media/image19.jpg" Type="http://schemas.openxmlformats.org/officeDocument/2006/relationships/image"/><Relationship Id="rId2" Target="../notesSlides/notesSlide22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24.xml.rels><?xml version="1.0" encoding="UTF-8" standalone="yes"?><Relationships xmlns="http://schemas.openxmlformats.org/package/2006/relationships"><Relationship Id="rId11" Target="../media/image7.png" Type="http://schemas.openxmlformats.org/officeDocument/2006/relationships/image"/><Relationship Id="rId10" Target="http://www.ed.ac.uk/reflection/reflectors-toolkit/reflecting-on-experience/gibbs-reflective-cycle" TargetMode="External" Type="http://schemas.openxmlformats.org/officeDocument/2006/relationships/hyperlink"/><Relationship Id="rId9" Target="https://canvas.hull.ac.uk/courses/371/pages/signposting" TargetMode="External" Type="http://schemas.openxmlformats.org/officeDocument/2006/relationships/hyperlink"/><Relationship Id="rId8" Target="http://www.cambridgeenglish.org/learning-english/activities-for-learners/b1w005-linking-words" TargetMode="External" Type="http://schemas.openxmlformats.org/officeDocument/2006/relationships/hyperlink"/><Relationship Id="rId7" Target="http://www.sheffield.ac.uk/eltc" TargetMode="External" Type="http://schemas.openxmlformats.org/officeDocument/2006/relationships/hyperlink"/><Relationship Id="rId6" Target="https://create.kahoot.it/details/d21f60f8-a811-4f41-91af-2cd69033122c" TargetMode="External" Type="http://schemas.openxmlformats.org/officeDocument/2006/relationships/hyperlink"/><Relationship Id="rId5" Target="https://www.ed.ac.uk/reflection/reflectors-toolkit/reflecting-on-experience/gibbs-reflective-cycle" TargetMode="External" Type="http://schemas.openxmlformats.org/officeDocument/2006/relationships/hyperlink"/><Relationship Id="rId4" Target="https://owll.massey.ac.nz/pdf/studyup-essays-2-handout.pdf" TargetMode="External" Type="http://schemas.openxmlformats.org/officeDocument/2006/relationships/hyperlink"/><Relationship Id="rId3" Target="https://www.rit.edu/ntid/sea/processes/referencewords/intro" TargetMode="External" Type="http://schemas.openxmlformats.org/officeDocument/2006/relationships/hyperlink"/><Relationship Id="rId2" Target="https://www.bbc.co.uk/worldservice/learningenglish/business/talkingbusiness/unit3presentations/expert.shtml" TargetMode="External" Type="http://schemas.openxmlformats.org/officeDocument/2006/relationships/hyperlink"/><Relationship Id="rId1" Target="../slideLayouts/slideLayout2.xml" Type="http://schemas.openxmlformats.org/officeDocument/2006/relationships/slideLayout"/></Relationships>
</file>

<file path=ppt/slides/_rels/slide3.xml.rels><?xml version="1.0" encoding="UTF-8" standalone="yes"?><Relationships xmlns="http://schemas.openxmlformats.org/package/2006/relationships"><Relationship Id="rId3" Target="../media/image7.png" Type="http://schemas.openxmlformats.org/officeDocument/2006/relationships/image"/><Relationship Id="rId2" Target="../notesSlides/notesSlide2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4.xml.rels><?xml version="1.0" encoding="UTF-8" standalone="yes"?><Relationships xmlns="http://schemas.openxmlformats.org/package/2006/relationships"><Relationship Id="rId2" Target="../notesSlides/notesSlide3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5.xml.rels><?xml version="1.0" encoding="UTF-8" standalone="yes"?><Relationships xmlns="http://schemas.openxmlformats.org/package/2006/relationships"><Relationship Id="rId4" Target="../media/image7.png" Type="http://schemas.openxmlformats.org/officeDocument/2006/relationships/image"/><Relationship Id="rId3" Target="../media/image8.png" Type="http://schemas.openxmlformats.org/officeDocument/2006/relationships/image"/><Relationship Id="rId2" Target="../notesSlides/notesSlide4.xml" Type="http://schemas.openxmlformats.org/officeDocument/2006/relationships/notesSlide"/><Relationship Id="rId1" Target="../slideLayouts/slideLayout6.xml" Type="http://schemas.openxmlformats.org/officeDocument/2006/relationships/slideLayout"/></Relationships>
</file>

<file path=ppt/slides/_rels/slide6.xml.rels><?xml version="1.0" encoding="UTF-8" standalone="yes"?><Relationships xmlns="http://schemas.openxmlformats.org/package/2006/relationships"><Relationship Id="rId5" Target="https://myenglishcornerfor2eso.blogspot.com/2017/10/talking-about-feelings.html" TargetMode="External" Type="http://schemas.openxmlformats.org/officeDocument/2006/relationships/hyperlink"/><Relationship Id="rId4" Target="../media/image9.png" Type="http://schemas.openxmlformats.org/officeDocument/2006/relationships/image"/><Relationship Id="rId3" Target="../media/image7.png" Type="http://schemas.openxmlformats.org/officeDocument/2006/relationships/image"/><Relationship Id="rId2" Target="../notesSlides/notesSlide5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7.xml.rels><?xml version="1.0" encoding="UTF-8" standalone="yes"?><Relationships xmlns="http://schemas.openxmlformats.org/package/2006/relationships"><Relationship Id="rId2" Target="../notesSlides/notesSlide6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8.xml.rels><?xml version="1.0" encoding="UTF-8" standalone="yes"?><Relationships xmlns="http://schemas.openxmlformats.org/package/2006/relationships"><Relationship Id="rId5" Target="https://pixabay.com/en/classroom-cooperative-learning-1297779/" TargetMode="External" Type="http://schemas.openxmlformats.org/officeDocument/2006/relationships/hyperlink"/><Relationship Id="rId4" Target="../media/image10.png" Type="http://schemas.openxmlformats.org/officeDocument/2006/relationships/image"/><Relationship Id="rId3" Target="../media/image7.png" Type="http://schemas.openxmlformats.org/officeDocument/2006/relationships/image"/><Relationship Id="rId2" Target="../notesSlides/notesSlide7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9.xml.rels><?xml version="1.0" encoding="UTF-8" standalone="yes"?><Relationships xmlns="http://schemas.openxmlformats.org/package/2006/relationships"><Relationship Id="rId3" Target="https://examples.yourdictionary.com/examples-of-generalization.html" TargetMode="External" Type="http://schemas.openxmlformats.org/officeDocument/2006/relationships/hyperlink"/><Relationship Id="rId2" Target="../notesSlides/notesSlide8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8E7844-72CC-43C4-9C84-BBDC6CFC7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689549"/>
            <a:ext cx="12713465" cy="75475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600AF1-AA89-4CFE-8852-759E8A2B11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3818" y="190694"/>
            <a:ext cx="9698182" cy="1003106"/>
          </a:xfrm>
        </p:spPr>
        <p:txBody>
          <a:bodyPr numCol="1">
            <a:normAutofit fontScale="90000"/>
          </a:bodyPr>
          <a:lstStyle/>
          <a:p>
            <a:r>
              <a:rPr altLang="en-GB" b="1" dirty="0" lang="en-GB">
                <a:solidFill>
                  <a:schemeClr val="bg1"/>
                </a:solidFill>
                <a:latin charset="0" panose="020B0503030101060003" pitchFamily="34" typeface="Raleway"/>
              </a:rPr>
              <a:t>Communication Skills part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02BA49-B157-40BF-9BD3-5FDA5BD46121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4169288" y="5082639"/>
            <a:ext cx="8022712" cy="1591293"/>
          </a:xfrm>
        </p:spPr>
        <p:txBody>
          <a:bodyPr numCol="1">
            <a:noAutofit/>
          </a:bodyPr>
          <a:lstStyle/>
          <a:p>
            <a:r>
              <a:rPr altLang="en-GB" b="1" dirty="0" lang="en-GB" sz="2800">
                <a:solidFill>
                  <a:schemeClr val="bg1"/>
                </a:solidFill>
                <a:highlight>
                  <a:srgbClr val="000000"/>
                </a:highlight>
                <a:latin charset="0" panose="020B0503030101060003" pitchFamily="34" typeface="Raleway"/>
              </a:rPr>
              <a:t>Week 4: Feelings/thoughts, </a:t>
            </a:r>
          </a:p>
          <a:p>
            <a:r>
              <a:rPr altLang="en-GB" b="1" dirty="0" lang="en-GB" sz="2800">
                <a:solidFill>
                  <a:schemeClr val="bg1"/>
                </a:solidFill>
                <a:highlight>
                  <a:srgbClr val="000000"/>
                </a:highlight>
                <a:latin charset="0" panose="020B0503030101060003" pitchFamily="34" typeface="Raleway"/>
              </a:rPr>
              <a:t>Cohesion &amp; coherence - 2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7CFA4624-1907-4B25-9345-E44ECBD96AF0}"/>
              </a:ext>
            </a:extLst>
          </p:cNvPr>
          <p:cNvPicPr>
            <a:picLocks noChangeArrowheads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5099" y="190694"/>
            <a:ext cx="1714182" cy="1155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0271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AEC82-1B9A-4FD9-84DD-C0AF0D939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31273"/>
          </a:xfrm>
        </p:spPr>
        <p:txBody>
          <a:bodyPr numCol="1">
            <a:normAutofit/>
          </a:bodyPr>
          <a:lstStyle/>
          <a:p>
            <a:r>
              <a:rPr altLang="en-GB" b="1" dirty="0" lang="en-GB">
                <a:solidFill>
                  <a:srgbClr val="003366"/>
                </a:solidFill>
                <a:latin charset="0" panose="020B0503030101060003" pitchFamily="34" typeface="Raleway"/>
              </a:rPr>
              <a:t>Words of feelings – synonyms and antonyms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767B0-8C8B-4816-93A5-6782FC057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016" y="983675"/>
            <a:ext cx="10212779" cy="5108368"/>
          </a:xfrm>
        </p:spPr>
        <p:txBody>
          <a:bodyPr numCol="1">
            <a:normAutofit/>
          </a:bodyPr>
          <a:lstStyle/>
          <a:p>
            <a:pPr indent="0" marL="0">
              <a:buNone/>
            </a:pPr>
            <a:r>
              <a:rPr altLang="en-GB" dirty="0" lang="en-GB" sz="3000">
                <a:solidFill>
                  <a:srgbClr val="003366"/>
                </a:solidFill>
                <a:latin charset="0" panose="020B0503030101060003" pitchFamily="34" typeface="Raleway"/>
              </a:rPr>
              <a:t>Open Week 4 worksheet on VLE and go to </a:t>
            </a:r>
            <a:r>
              <a:rPr altLang="en-GB" b="1" dirty="0" lang="en-GB" sz="3000">
                <a:solidFill>
                  <a:srgbClr val="003366"/>
                </a:solidFill>
                <a:latin charset="0" panose="020B0503030101060003" pitchFamily="34" typeface="Raleway"/>
              </a:rPr>
              <a:t>Activity 2</a:t>
            </a:r>
            <a:r>
              <a:rPr altLang="en-GB" dirty="0" lang="en-GB" sz="3000">
                <a:solidFill>
                  <a:srgbClr val="003366"/>
                </a:solidFill>
                <a:latin charset="0" panose="020B0503030101060003" pitchFamily="34" typeface="Raleway"/>
              </a:rPr>
              <a:t>.</a:t>
            </a:r>
          </a:p>
          <a:p>
            <a:pPr indent="0" marL="0">
              <a:buNone/>
            </a:pPr>
            <a:endParaRPr altLang="en-GB" dirty="0" lang="en-GB" sz="3000">
              <a:solidFill>
                <a:srgbClr val="003366"/>
              </a:solidFill>
              <a:latin charset="0" panose="020B0503030101060003" pitchFamily="34" typeface="Raleway"/>
            </a:endParaRPr>
          </a:p>
          <a:p>
            <a:pPr indent="0" marL="0">
              <a:buNone/>
            </a:pPr>
            <a:r>
              <a:rPr altLang="en-GB" dirty="0" lang="en-GB" sz="3000">
                <a:solidFill>
                  <a:srgbClr val="003366"/>
                </a:solidFill>
                <a:latin charset="0" panose="020B0503030101060003" pitchFamily="34" typeface="Raleway"/>
              </a:rPr>
              <a:t>Complete the table with the </a:t>
            </a:r>
            <a:r>
              <a:rPr altLang="en-GB" b="1" dirty="0" lang="en-GB" sz="3000">
                <a:solidFill>
                  <a:srgbClr val="003366"/>
                </a:solidFill>
                <a:latin charset="0" panose="020B0503030101060003" pitchFamily="34" typeface="Raleway"/>
              </a:rPr>
              <a:t>synonyms and antonyms </a:t>
            </a:r>
            <a:r>
              <a:rPr altLang="en-GB" dirty="0" lang="en-GB" sz="3000">
                <a:solidFill>
                  <a:srgbClr val="003366"/>
                </a:solidFill>
                <a:latin charset="0" panose="020B0503030101060003" pitchFamily="34" typeface="Raleway"/>
              </a:rPr>
              <a:t>of the given words of feeling. You may use </a:t>
            </a:r>
            <a:r>
              <a:rPr altLang="en-GB" b="1" dirty="0" lang="en-GB" sz="3000">
                <a:solidFill>
                  <a:srgbClr val="003366"/>
                </a:solidFill>
                <a:latin charset="0" panose="020B0503030101060003" pitchFamily="34" typeface="Raleway"/>
              </a:rPr>
              <a:t>a dictionary</a:t>
            </a:r>
            <a:r>
              <a:rPr altLang="en-GB" dirty="0" lang="en-GB" sz="3000">
                <a:solidFill>
                  <a:srgbClr val="003366"/>
                </a:solidFill>
                <a:latin charset="0" panose="020B0503030101060003" pitchFamily="34" typeface="Raleway"/>
              </a:rPr>
              <a:t>.</a:t>
            </a:r>
          </a:p>
          <a:p>
            <a:pPr indent="0" marL="0">
              <a:buNone/>
            </a:pPr>
            <a:r>
              <a:rPr altLang="en-GB" dirty="0" lang="en-GB" sz="3000">
                <a:solidFill>
                  <a:srgbClr val="003366"/>
                </a:solidFill>
                <a:latin charset="0" panose="020B0503030101060003" pitchFamily="34" typeface="Raleway"/>
              </a:rPr>
              <a:t>When it is done, work in </a:t>
            </a:r>
            <a:r>
              <a:rPr altLang="en-GB" b="1" dirty="0" lang="en-GB" sz="3000">
                <a:solidFill>
                  <a:srgbClr val="003366"/>
                </a:solidFill>
                <a:latin charset="0" panose="020B0503030101060003" pitchFamily="34" typeface="Raleway"/>
              </a:rPr>
              <a:t>pairs/groups </a:t>
            </a:r>
            <a:r>
              <a:rPr altLang="en-GB" dirty="0" lang="en-GB" sz="3000">
                <a:solidFill>
                  <a:srgbClr val="003366"/>
                </a:solidFill>
                <a:latin charset="0" panose="020B0503030101060003" pitchFamily="34" typeface="Raleway"/>
              </a:rPr>
              <a:t>and compare your answers and </a:t>
            </a:r>
            <a:r>
              <a:rPr altLang="en-GB" b="1" dirty="0" lang="en-GB" sz="3000">
                <a:solidFill>
                  <a:srgbClr val="003366"/>
                </a:solidFill>
                <a:latin charset="0" panose="020B0503030101060003" pitchFamily="34" typeface="Raleway"/>
              </a:rPr>
              <a:t>discuss </a:t>
            </a:r>
            <a:r>
              <a:rPr altLang="en-GB" dirty="0" lang="en-GB" sz="3000">
                <a:solidFill>
                  <a:srgbClr val="003366"/>
                </a:solidFill>
                <a:latin charset="0" panose="020B0503030101060003" pitchFamily="34" typeface="Raleway"/>
              </a:rPr>
              <a:t>the meaning of any new words.</a:t>
            </a:r>
          </a:p>
          <a:p>
            <a:pPr indent="0" marL="0">
              <a:buNone/>
            </a:pPr>
            <a:endParaRPr altLang="en-GB" dirty="0" lang="en-GB" sz="3000">
              <a:solidFill>
                <a:srgbClr val="003366"/>
              </a:solidFill>
              <a:latin charset="0" panose="020B0503030101060003" pitchFamily="34" typeface="Raleway"/>
            </a:endParaRPr>
          </a:p>
        </p:txBody>
      </p:sp>
      <p:pic>
        <p:nvPicPr>
          <p:cNvPr descr="A picture containing text, toy, vector graphics, doll  Description automatically generated" id="5" name="Picture 4">
            <a:extLst>
              <a:ext uri="{FF2B5EF4-FFF2-40B4-BE49-F238E27FC236}">
                <a16:creationId xmlns:a16="http://schemas.microsoft.com/office/drawing/2014/main" id="{B8C357BC-8C1C-5A7B-BE1B-081725915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64233" y="3878481"/>
            <a:ext cx="3087584" cy="29795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3D7E5F-3AB8-64F3-3F1A-2B4B69D33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9390" y="3876798"/>
            <a:ext cx="3084843" cy="298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850166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">
                      <p:stCondLst>
                        <p:cond delay="indefinite"/>
                      </p:stCondLst>
                      <p:childTnLst>
                        <p:par>
                          <p:cTn fill="hold" id="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9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1">
                      <p:stCondLst>
                        <p:cond delay="indefinite"/>
                      </p:stCondLst>
                      <p:childTnLst>
                        <p:par>
                          <p:cTn fill="hold" id="1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3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grpId="0" spid="3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1DAC4-99EC-4333-BA68-1FAA1A0C3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5175"/>
          </a:xfrm>
        </p:spPr>
        <p:txBody>
          <a:bodyPr numCol="1"/>
          <a:lstStyle/>
          <a:p>
            <a:pPr algn="ctr"/>
            <a:r>
              <a:rPr altLang="en-GB" b="1" dirty="0" lang="en-GB">
                <a:solidFill>
                  <a:srgbClr val="003366"/>
                </a:solidFill>
                <a:latin charset="0" panose="020B0503030101060003" pitchFamily="34" typeface="Raleway"/>
              </a:rPr>
              <a:t>Game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E147D-ABED-4B16-B678-F19876E7C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0800"/>
            <a:ext cx="10515600" cy="4856163"/>
          </a:xfrm>
        </p:spPr>
        <p:txBody>
          <a:bodyPr numCol="1">
            <a:normAutofit/>
          </a:bodyPr>
          <a:lstStyle/>
          <a:p>
            <a:pPr indent="0" marL="0">
              <a:buNone/>
            </a:pPr>
            <a:r>
              <a:rPr altLang="en-GB" dirty="0" lang="en-GB" sz="3200">
                <a:solidFill>
                  <a:srgbClr val="003366"/>
                </a:solidFill>
                <a:latin charset="0" panose="020B0503030101060003" pitchFamily="34" typeface="Raleway"/>
              </a:rPr>
              <a:t>Let us now use / review words of feelings using an activity on Kahoot.</a:t>
            </a:r>
          </a:p>
          <a:p>
            <a:pPr indent="0" marL="0">
              <a:buNone/>
            </a:pPr>
            <a:endParaRPr altLang="en-GB" dirty="0" lang="en-GB" sz="3200">
              <a:solidFill>
                <a:srgbClr val="003366"/>
              </a:solidFill>
              <a:latin charset="0" panose="020B0503030101060003" pitchFamily="34" typeface="Raleway"/>
            </a:endParaRPr>
          </a:p>
          <a:p>
            <a:pPr indent="0" marL="0">
              <a:buNone/>
            </a:pPr>
            <a:r>
              <a:rPr altLang="en-GB" dirty="0" lang="en-GB" sz="3200">
                <a:solidFill>
                  <a:srgbClr val="003366"/>
                </a:solidFill>
                <a:latin charset="0" panose="020B0503030101060003" pitchFamily="34" typeface="Raleway"/>
              </a:rPr>
              <a:t>Listen to Lecturer’s instructions.</a:t>
            </a:r>
          </a:p>
          <a:p>
            <a:pPr indent="0" marL="0">
              <a:buNone/>
            </a:pPr>
            <a:endParaRPr altLang="en-GB" dirty="0" lang="en-GB" sz="3200">
              <a:solidFill>
                <a:srgbClr val="003366"/>
              </a:solidFill>
              <a:latin charset="0" panose="020B0503030101060003" pitchFamily="34" typeface="Raleway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408FE-51BE-42DB-BFCC-9067960A2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6064" y="5440019"/>
            <a:ext cx="1814026" cy="1223148"/>
          </a:xfrm>
          <a:prstGeom prst="rect">
            <a:avLst/>
          </a:prstGeom>
        </p:spPr>
      </p:pic>
      <p:pic>
        <p:nvPicPr>
          <p:cNvPr descr="A group of children looking at a paper  Description automatically generated with low confidence" id="6" name="Picture 5">
            <a:extLst>
              <a:ext uri="{FF2B5EF4-FFF2-40B4-BE49-F238E27FC236}">
                <a16:creationId xmlns:a16="http://schemas.microsoft.com/office/drawing/2014/main" id="{A729C72D-F531-2C1F-EC95-07ED92797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806300" y="3429000"/>
            <a:ext cx="5001290" cy="333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95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A3F3C-8432-4602-BD84-3E3AD3670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88769"/>
          </a:xfrm>
        </p:spPr>
        <p:txBody>
          <a:bodyPr numCol="1">
            <a:normAutofit fontScale="90000"/>
          </a:bodyPr>
          <a:lstStyle/>
          <a:p>
            <a:pPr algn="ctr"/>
            <a:r>
              <a:rPr altLang="en-GB" b="1" dirty="0" lang="en-GB" sz="4800">
                <a:latin charset="0" panose="020B0604020104020204" pitchFamily="34" typeface="Abadi"/>
              </a:rPr>
              <a:t>Think – Pair - Share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E2457-EDE2-42AE-AAFB-EACD3D3B7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44" y="1007424"/>
            <a:ext cx="10355284" cy="5561541"/>
          </a:xfrm>
        </p:spPr>
        <p:txBody>
          <a:bodyPr numCol="1">
            <a:normAutofit fontScale="85000" lnSpcReduction="10000"/>
          </a:bodyPr>
          <a:lstStyle/>
          <a:p>
            <a:pPr indent="0" marL="0">
              <a:buNone/>
            </a:pPr>
            <a:r>
              <a:rPr altLang="en-GB" dirty="0" lang="en-GB" sz="3200">
                <a:solidFill>
                  <a:srgbClr val="003366"/>
                </a:solidFill>
                <a:latin charset="0" panose="020B0503030101060003" pitchFamily="34" typeface="Raleway"/>
              </a:rPr>
              <a:t>Choose something you did yesterday or today (or a situation you were in, or an event you went to). Then think:</a:t>
            </a:r>
          </a:p>
          <a:p>
            <a:pPr indent="0" marL="0">
              <a:buNone/>
            </a:pPr>
            <a:endParaRPr altLang="en-GB" dirty="0" lang="en-GB" sz="3200">
              <a:solidFill>
                <a:srgbClr val="003366"/>
              </a:solidFill>
              <a:latin charset="0" panose="020B0503030101060003" pitchFamily="34" typeface="Raleway"/>
            </a:endParaRPr>
          </a:p>
          <a:p>
            <a:pPr indent="0" marL="0">
              <a:buNone/>
            </a:pPr>
            <a:r>
              <a:rPr altLang="en-GB" dirty="0" lang="en-GB" sz="3200">
                <a:solidFill>
                  <a:srgbClr val="FF0000"/>
                </a:solidFill>
                <a:latin charset="0" panose="020B0503030101060003" pitchFamily="34" typeface="Raleway"/>
              </a:rPr>
              <a:t>How did you feel before, during and after the event / situation? What were you thinking before, during and after it? </a:t>
            </a:r>
            <a:r>
              <a:rPr altLang="en-GB" dirty="0" lang="en-GB" sz="3200">
                <a:solidFill>
                  <a:srgbClr val="7030A0"/>
                </a:solidFill>
                <a:latin charset="0" panose="020B0503030101060003" pitchFamily="34" typeface="Raleway"/>
              </a:rPr>
              <a:t>How did your feelings and thoughts affect your experience?</a:t>
            </a:r>
            <a:r>
              <a:rPr altLang="en-GB" dirty="0" lang="en-GB" sz="3200">
                <a:solidFill>
                  <a:srgbClr val="FF0000"/>
                </a:solidFill>
                <a:latin charset="0" panose="020B0503030101060003" pitchFamily="34" typeface="Raleway"/>
              </a:rPr>
              <a:t> </a:t>
            </a:r>
            <a:r>
              <a:rPr altLang="en-GB" dirty="0" lang="en-GB" sz="3200">
                <a:solidFill>
                  <a:srgbClr val="0070C0"/>
                </a:solidFill>
                <a:latin charset="0" panose="020B0503030101060003" pitchFamily="34" typeface="Raleway"/>
              </a:rPr>
              <a:t>How are you feeling about it now? </a:t>
            </a:r>
            <a:r>
              <a:rPr altLang="en-GB" dirty="0" lang="en-GB" sz="3200">
                <a:solidFill>
                  <a:schemeClr val="accent6">
                    <a:lumMod val="50000"/>
                  </a:schemeClr>
                </a:solidFill>
                <a:latin charset="0" panose="020B0503030101060003" pitchFamily="34" typeface="Raleway"/>
              </a:rPr>
              <a:t>How did others feel (if someone else was involved)?</a:t>
            </a:r>
          </a:p>
          <a:p>
            <a:pPr indent="0" marL="0">
              <a:buNone/>
            </a:pPr>
            <a:endParaRPr altLang="en-GB" dirty="0" lang="en-GB" sz="3200">
              <a:solidFill>
                <a:srgbClr val="003366"/>
              </a:solidFill>
              <a:latin charset="0" panose="020B0503030101060003" pitchFamily="34" typeface="Raleway"/>
            </a:endParaRPr>
          </a:p>
          <a:p>
            <a:pPr indent="0" marL="0">
              <a:buNone/>
            </a:pPr>
            <a:r>
              <a:rPr altLang="en-GB" dirty="0" lang="en-GB" sz="3200">
                <a:solidFill>
                  <a:srgbClr val="003366"/>
                </a:solidFill>
                <a:latin charset="0" panose="020B0503030101060003" pitchFamily="34" typeface="Raleway"/>
              </a:rPr>
              <a:t>Now, work in pairs and tell each other about your feelings / thoughts and their impact.</a:t>
            </a:r>
          </a:p>
          <a:p>
            <a:pPr indent="0" marL="0">
              <a:buNone/>
            </a:pPr>
            <a:endParaRPr altLang="en-GB" dirty="0" lang="en-GB" sz="3200">
              <a:solidFill>
                <a:srgbClr val="003366"/>
              </a:solidFill>
              <a:latin charset="0" panose="020B0503030101060003" pitchFamily="34" typeface="Raleway"/>
            </a:endParaRPr>
          </a:p>
          <a:p>
            <a:pPr indent="0" marL="0">
              <a:buNone/>
            </a:pPr>
            <a:r>
              <a:rPr altLang="en-GB" dirty="0" lang="en-GB" sz="3200">
                <a:solidFill>
                  <a:srgbClr val="003366"/>
                </a:solidFill>
                <a:latin charset="0" panose="020B0503030101060003" pitchFamily="34" typeface="Raleway"/>
              </a:rPr>
              <a:t>Finally, work in groups or as a whole class and share your feelings/thoughts and their impact.</a:t>
            </a:r>
          </a:p>
          <a:p>
            <a:pPr indent="0" marL="0">
              <a:buNone/>
            </a:pPr>
            <a:endParaRPr altLang="en-GB" dirty="0" lang="en-GB" sz="3200">
              <a:solidFill>
                <a:srgbClr val="003366"/>
              </a:solidFill>
              <a:latin charset="0" panose="020B0503030101060003" pitchFamily="34" typeface="Raleway"/>
            </a:endParaRPr>
          </a:p>
          <a:p>
            <a:pPr indent="-514350" marL="514350">
              <a:buAutoNum type="arabicPeriod"/>
            </a:pPr>
            <a:endParaRPr altLang="en-GB" dirty="0" lang="en-GB" sz="3200">
              <a:solidFill>
                <a:srgbClr val="003366"/>
              </a:solidFill>
              <a:latin charset="0" panose="020B0503030101060003" pitchFamily="34"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156542773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">
                      <p:stCondLst>
                        <p:cond delay="indefinite"/>
                      </p:stCondLst>
                      <p:childTnLst>
                        <p:par>
                          <p:cTn fill="hold" id="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9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1">
                      <p:stCondLst>
                        <p:cond delay="indefinite"/>
                      </p:stCondLst>
                      <p:childTnLst>
                        <p:par>
                          <p:cTn fill="hold" id="1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3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grpId="0" spid="3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A3F3C-8432-4602-BD84-3E3AD3670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19397"/>
          </a:xfrm>
        </p:spPr>
        <p:txBody>
          <a:bodyPr numCol="1"/>
          <a:lstStyle/>
          <a:p>
            <a:pPr algn="ctr"/>
            <a:r>
              <a:rPr altLang="en-GB" b="1" dirty="0" lang="en-GB">
                <a:solidFill>
                  <a:srgbClr val="003366"/>
                </a:solidFill>
                <a:latin charset="0" panose="020B0503030101060003" pitchFamily="34" typeface="Raleway"/>
              </a:rPr>
              <a:t>Independent writing  - Week 4</a:t>
            </a:r>
            <a:endParaRPr altLang="en-GB" dirty="0"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E2457-EDE2-42AE-AAFB-EACD3D3B7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387" y="997526"/>
            <a:ext cx="11198431" cy="5617029"/>
          </a:xfrm>
        </p:spPr>
        <p:txBody>
          <a:bodyPr numCol="1">
            <a:normAutofit fontScale="92500" lnSpcReduction="10000"/>
          </a:bodyPr>
          <a:lstStyle/>
          <a:p>
            <a:pPr indent="0" marL="0">
              <a:buNone/>
            </a:pPr>
            <a:r>
              <a:rPr altLang="en-GB" dirty="0" lang="en-GB" sz="3200">
                <a:solidFill>
                  <a:srgbClr val="003366"/>
                </a:solidFill>
                <a:latin charset="0" panose="020B0503030101060003" pitchFamily="34" typeface="Raleway"/>
              </a:rPr>
              <a:t>Last week, you wrote the </a:t>
            </a:r>
            <a:r>
              <a:rPr altLang="en-GB" b="1" dirty="0" lang="en-GB" sz="3200">
                <a:solidFill>
                  <a:srgbClr val="003366"/>
                </a:solidFill>
                <a:latin charset="0" panose="020B0503030101060003" pitchFamily="34" typeface="Raleway"/>
              </a:rPr>
              <a:t>DESCRIPTION</a:t>
            </a:r>
            <a:r>
              <a:rPr altLang="en-GB" dirty="0" lang="en-GB" sz="3200">
                <a:solidFill>
                  <a:srgbClr val="003366"/>
                </a:solidFill>
                <a:latin charset="0" panose="020B0503030101060003" pitchFamily="34" typeface="Raleway"/>
              </a:rPr>
              <a:t> element of your RW.</a:t>
            </a:r>
          </a:p>
          <a:p>
            <a:pPr indent="0" marL="0">
              <a:buNone/>
            </a:pPr>
            <a:r>
              <a:rPr altLang="en-GB" dirty="0" lang="en-GB" sz="3200">
                <a:solidFill>
                  <a:srgbClr val="003366"/>
                </a:solidFill>
                <a:latin charset="0" panose="020B0503030101060003" pitchFamily="34" typeface="Raleway"/>
              </a:rPr>
              <a:t>This week, write the </a:t>
            </a:r>
            <a:r>
              <a:rPr altLang="en-GB" dirty="0" lang="en-GB" sz="3200">
                <a:solidFill>
                  <a:srgbClr val="FF0000"/>
                </a:solidFill>
                <a:latin charset="0" panose="020B0503030101060003" pitchFamily="34" typeface="Raleway"/>
              </a:rPr>
              <a:t>Feelings/Thoughts </a:t>
            </a:r>
            <a:r>
              <a:rPr altLang="en-GB" dirty="0" lang="en-GB" sz="3200">
                <a:solidFill>
                  <a:srgbClr val="003366"/>
                </a:solidFill>
                <a:latin charset="0" panose="020B0503030101060003" pitchFamily="34" typeface="Raleway"/>
              </a:rPr>
              <a:t>element on the aspect you have chosen for your assignment. The word count for this is </a:t>
            </a:r>
            <a:r>
              <a:rPr altLang="en-GB" b="1" dirty="0" lang="en-GB" sz="3200">
                <a:solidFill>
                  <a:srgbClr val="003366"/>
                </a:solidFill>
                <a:latin charset="0" panose="020B0503030101060003" pitchFamily="34" typeface="Raleway"/>
              </a:rPr>
              <a:t>225</a:t>
            </a:r>
            <a:r>
              <a:rPr altLang="en-GB" dirty="0" lang="en-GB" sz="3200">
                <a:solidFill>
                  <a:srgbClr val="003366"/>
                </a:solidFill>
                <a:latin charset="0" panose="020B0503030101060003" pitchFamily="34" typeface="Raleway"/>
              </a:rPr>
              <a:t>.</a:t>
            </a:r>
          </a:p>
          <a:p>
            <a:pPr indent="0" marL="0">
              <a:buNone/>
            </a:pPr>
            <a:endParaRPr altLang="en-GB" dirty="0" lang="en-GB" sz="3200">
              <a:solidFill>
                <a:srgbClr val="003366"/>
              </a:solidFill>
              <a:latin charset="0" panose="020B0503030101060003" pitchFamily="34" typeface="Raleway"/>
            </a:endParaRPr>
          </a:p>
          <a:p>
            <a:pPr algn="just" indent="-342900" lvl="0" marL="342900">
              <a:lnSpc>
                <a:spcPct val="115000"/>
              </a:lnSpc>
              <a:buFont typeface="+mj-lt"/>
              <a:buAutoNum type="arabicPeriod"/>
            </a:pPr>
            <a:r>
              <a:rPr altLang="en-GB" b="1" dirty="0" lang="en-GB" sz="3200">
                <a:solidFill>
                  <a:schemeClr val="accent5">
                    <a:lumMod val="75000"/>
                  </a:schemeClr>
                </a:solidFill>
                <a:latin charset="0" pitchFamily="2" typeface="Raleway"/>
                <a:ea charset="0" panose="020F0502020204030204" pitchFamily="34" typeface="Calibri"/>
                <a:cs charset="0" panose="02020603050405020304" pitchFamily="18" typeface="Times New Roman"/>
              </a:rPr>
              <a:t>Materials and activities used in your lessons/lectures</a:t>
            </a:r>
            <a:endParaRPr altLang="en-GB" b="1" dirty="0" lang="en-GB" sz="3200">
              <a:solidFill>
                <a:schemeClr val="accent5">
                  <a:lumMod val="75000"/>
                </a:schemeClr>
              </a:solidFill>
              <a:latin charset="0" panose="020F0502020204030204" pitchFamily="34" typeface="Calibri"/>
              <a:ea charset="0" panose="020F0502020204030204" pitchFamily="34" typeface="Calibri"/>
              <a:cs charset="0" panose="02020603050405020304" pitchFamily="18" typeface="Times New Roman"/>
            </a:endParaRPr>
          </a:p>
          <a:p>
            <a:pPr algn="just" indent="-342900" lvl="0" marL="342900">
              <a:lnSpc>
                <a:spcPct val="115000"/>
              </a:lnSpc>
              <a:buFont typeface="+mj-lt"/>
              <a:buAutoNum type="arabicPeriod"/>
            </a:pPr>
            <a:r>
              <a:rPr altLang="en-GB" b="1" dirty="0" lang="en-GB" sz="3200">
                <a:solidFill>
                  <a:schemeClr val="accent5">
                    <a:lumMod val="75000"/>
                  </a:schemeClr>
                </a:solidFill>
                <a:latin charset="0" pitchFamily="2" typeface="Raleway"/>
                <a:ea charset="0" panose="020F0502020204030204" pitchFamily="34" typeface="Calibri"/>
                <a:cs charset="0" panose="02020603050405020304" pitchFamily="18" typeface="Times New Roman"/>
              </a:rPr>
              <a:t>ARUL campus facilities and amenities</a:t>
            </a:r>
            <a:endParaRPr altLang="en-GB" b="1" dirty="0" lang="en-GB" sz="3200">
              <a:solidFill>
                <a:schemeClr val="accent5">
                  <a:lumMod val="75000"/>
                </a:schemeClr>
              </a:solidFill>
              <a:latin charset="0" panose="020F0502020204030204" pitchFamily="34" typeface="Calibri"/>
              <a:ea charset="0" panose="020F0502020204030204" pitchFamily="34" typeface="Calibri"/>
              <a:cs charset="0" panose="02020603050405020304" pitchFamily="18" typeface="Times New Roman"/>
            </a:endParaRPr>
          </a:p>
          <a:p>
            <a:pPr algn="just" indent="-342900" lvl="0" marL="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altLang="en-GB" b="1" dirty="0" lang="en-GB" sz="3200">
                <a:solidFill>
                  <a:schemeClr val="accent5">
                    <a:lumMod val="75000"/>
                  </a:schemeClr>
                </a:solidFill>
                <a:latin charset="0" pitchFamily="2" typeface="Raleway"/>
                <a:ea charset="0" panose="020F0502020204030204" pitchFamily="34" typeface="Calibri"/>
                <a:cs charset="0" panose="02020603050405020304" pitchFamily="18" typeface="Times New Roman"/>
              </a:rPr>
              <a:t>Involvement and participation in your lessons/lectures</a:t>
            </a:r>
            <a:endParaRPr altLang="en-GB" b="1" dirty="0" lang="en-GB" sz="3200">
              <a:solidFill>
                <a:schemeClr val="accent5">
                  <a:lumMod val="75000"/>
                </a:schemeClr>
              </a:solidFill>
              <a:latin charset="0" panose="020F0502020204030204" pitchFamily="34" typeface="Calibri"/>
              <a:ea charset="0" panose="020F0502020204030204" pitchFamily="34" typeface="Calibri"/>
              <a:cs charset="0" panose="02020603050405020304" pitchFamily="18" typeface="Times New Roman"/>
            </a:endParaRPr>
          </a:p>
          <a:p>
            <a:pPr indent="0" marL="0">
              <a:buNone/>
            </a:pPr>
            <a:endParaRPr altLang="en-GB" dirty="0" lang="en-GB" sz="3200">
              <a:solidFill>
                <a:srgbClr val="003366"/>
              </a:solidFill>
              <a:latin charset="0" panose="020B0503030101060003" pitchFamily="34" typeface="Raleway"/>
            </a:endParaRPr>
          </a:p>
          <a:p>
            <a:pPr indent="0" marL="0">
              <a:buNone/>
            </a:pPr>
            <a:r>
              <a:rPr altLang="en-GB" dirty="0" lang="en-GB" sz="3200">
                <a:solidFill>
                  <a:srgbClr val="003366"/>
                </a:solidFill>
                <a:latin charset="0" panose="020B0503030101060003" pitchFamily="34" typeface="Raleway"/>
              </a:rPr>
              <a:t>Bring your work to the next lesson so we can look at it and give you some feedback.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9755BD-1317-4971-B28F-A01A72A29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7174" y="152401"/>
            <a:ext cx="1105924" cy="74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10538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">
                      <p:stCondLst>
                        <p:cond delay="indefinite"/>
                      </p:stCondLst>
                      <p:childTnLst>
                        <p:par>
                          <p:cTn fill="hold" id="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9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1">
                      <p:stCondLst>
                        <p:cond delay="indefinite"/>
                      </p:stCondLst>
                      <p:childTnLst>
                        <p:par>
                          <p:cTn fill="hold" id="1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3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grpId="0" spid="3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4">
            <a:extLst>
              <a:ext uri="{FF2B5EF4-FFF2-40B4-BE49-F238E27FC236}">
                <a16:creationId xmlns:a16="http://schemas.microsoft.com/office/drawing/2014/main" id="{49B81B11-F3C3-4360-8DED-0DC40C6B8F76}"/>
              </a:ext>
            </a:extLst>
          </p:cNvPr>
          <p:cNvPicPr>
            <a:picLocks noChangeArrowheads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96863"/>
            <a:ext cx="12192000" cy="745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6EB95A-3133-464E-A56B-641D494C0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65425"/>
            <a:ext cx="7720013" cy="1325563"/>
          </a:xfrm>
        </p:spPr>
        <p:txBody>
          <a:bodyPr numCol="1" rtlCol="0">
            <a:normAutofit fontScale="90000"/>
          </a:bodyPr>
          <a:lstStyle/>
          <a:p>
            <a:pPr>
              <a:spcAft>
                <a:spcPts val="0"/>
              </a:spcAft>
              <a:defRPr/>
            </a:pPr>
            <a:r>
              <a:rPr altLang="en-GB" b="1" dirty="0" lang="en-GB" sz="7200">
                <a:solidFill>
                  <a:srgbClr val="003366"/>
                </a:solidFill>
                <a:latin charset="0" panose="020B0503030101060003" pitchFamily="34" typeface="Raleway"/>
              </a:rPr>
              <a:t>Break:</a:t>
            </a:r>
            <a:r>
              <a:rPr altLang="en-GB" dirty="0" lang="en-GB" sz="7200">
                <a:solidFill>
                  <a:srgbClr val="003366"/>
                </a:solidFill>
                <a:latin charset="0" panose="020B0503030101060003" pitchFamily="34" typeface="Raleway"/>
              </a:rPr>
              <a:t> </a:t>
            </a:r>
            <a:br>
              <a:rPr altLang="en-GB" dirty="0" lang="en-GB" sz="7200">
                <a:solidFill>
                  <a:srgbClr val="003366"/>
                </a:solidFill>
                <a:latin charset="0" panose="020B0503030101060003" pitchFamily="34" typeface="Raleway"/>
              </a:rPr>
            </a:br>
            <a:r>
              <a:rPr altLang="en-GB" dirty="0" lang="en-GB" sz="7200">
                <a:solidFill>
                  <a:srgbClr val="003366"/>
                </a:solidFill>
                <a:latin charset="0" panose="020B0503030101060003" pitchFamily="34" typeface="Raleway"/>
              </a:rPr>
              <a:t>max. 15 mins</a:t>
            </a:r>
          </a:p>
        </p:txBody>
      </p:sp>
      <p:pic>
        <p:nvPicPr>
          <p:cNvPr id="25604" name="Picture 3">
            <a:extLst>
              <a:ext uri="{FF2B5EF4-FFF2-40B4-BE49-F238E27FC236}">
                <a16:creationId xmlns:a16="http://schemas.microsoft.com/office/drawing/2014/main" id="{84E4E930-8123-4029-A2DA-545FE9EE4E01}"/>
              </a:ext>
            </a:extLst>
          </p:cNvPr>
          <p:cNvPicPr>
            <a:picLocks noChangeArrowheads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1050" y="5280025"/>
            <a:ext cx="1812925" cy="122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2673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6D5362-682F-48E0-A6AC-68D2F05F2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1150"/>
            <a:ext cx="12192000" cy="8089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94965C-C755-4238-B8E6-0A0059E98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22" y="5188917"/>
            <a:ext cx="5483087" cy="1325563"/>
          </a:xfrm>
        </p:spPr>
        <p:txBody>
          <a:bodyPr numCol="1">
            <a:normAutofit fontScale="90000"/>
          </a:bodyPr>
          <a:lstStyle/>
          <a:p>
            <a:r>
              <a:rPr altLang="en-GB" b="1" dirty="0" lang="en-GB" sz="6000">
                <a:solidFill>
                  <a:srgbClr val="003366"/>
                </a:solidFill>
                <a:latin charset="0" panose="020B0503030101060003" pitchFamily="34" typeface="Raleway"/>
              </a:rPr>
              <a:t>Coherence and cohesion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1F4168-6B9A-4698-AB03-EE49CF7C3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9072" y="152401"/>
            <a:ext cx="1814026" cy="122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513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876861B-6C62-42CE-BB4F-2464620C08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65958"/>
            <a:ext cx="12192000" cy="8947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2677E1-0199-4235-9BD4-1E7FB1185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709" y="1264355"/>
            <a:ext cx="4049827" cy="1896533"/>
          </a:xfrm>
          <a:solidFill>
            <a:schemeClr val="bg1">
              <a:lumMod val="75000"/>
              <a:alpha val="79000"/>
            </a:schemeClr>
          </a:solidFill>
        </p:spPr>
        <p:txBody>
          <a:bodyPr numCol="1">
            <a:normAutofit/>
          </a:bodyPr>
          <a:lstStyle/>
          <a:p>
            <a:r>
              <a:rPr altLang="en-GB" b="1" dirty="0" lang="en-GB" sz="6000">
                <a:solidFill>
                  <a:srgbClr val="003366"/>
                </a:solidFill>
                <a:latin charset="0" panose="020B0503030101060003" pitchFamily="34" typeface="Raleway"/>
              </a:rPr>
              <a:t>Reference </a:t>
            </a:r>
            <a:br>
              <a:rPr altLang="en-GB" b="1" dirty="0" lang="en-GB" sz="6000">
                <a:solidFill>
                  <a:srgbClr val="003366"/>
                </a:solidFill>
                <a:latin charset="0" panose="020B0503030101060003" pitchFamily="34" typeface="Raleway"/>
              </a:rPr>
            </a:br>
            <a:r>
              <a:rPr altLang="en-GB" b="1" dirty="0" lang="en-GB" sz="6000">
                <a:solidFill>
                  <a:srgbClr val="003366"/>
                </a:solidFill>
                <a:latin charset="0" panose="020B0503030101060003" pitchFamily="34" typeface="Raleway"/>
              </a:rPr>
              <a:t>words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049CCC-AD6B-47A8-8EE9-D3DC94F18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5165" y="131984"/>
            <a:ext cx="1997501" cy="134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10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4F33B-7AF7-4D45-BDCE-336953BE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9986"/>
            <a:ext cx="11139055" cy="1024132"/>
          </a:xfrm>
        </p:spPr>
        <p:txBody>
          <a:bodyPr numCol="1">
            <a:normAutofit fontScale="90000"/>
          </a:bodyPr>
          <a:lstStyle/>
          <a:p>
            <a:pPr algn="ctr"/>
            <a:r>
              <a:rPr altLang="en-GB" b="1" dirty="0" lang="en-GB" sz="4000">
                <a:solidFill>
                  <a:srgbClr val="003366"/>
                </a:solidFill>
                <a:latin charset="0" panose="020B0503030101060003" pitchFamily="34" typeface="Raleway"/>
              </a:rPr>
              <a:t>Work in pairs. Is this paragraph coherent? Why/not? How would you rewrite the text?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84FD4-4199-41D9-9F55-0B931C84D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71" y="1508166"/>
            <a:ext cx="10854048" cy="5197433"/>
          </a:xfrm>
        </p:spPr>
        <p:txBody>
          <a:bodyPr numCol="1">
            <a:normAutofit/>
          </a:bodyPr>
          <a:lstStyle/>
          <a:p>
            <a:pPr algn="ctr" indent="0" marL="0">
              <a:buNone/>
            </a:pPr>
            <a:r>
              <a:rPr altLang="en-GB" dirty="0" lang="x-none">
                <a:solidFill>
                  <a:srgbClr val="003366"/>
                </a:solidFill>
                <a:latin charset="0" panose="020B0503030101060003" pitchFamily="34" typeface="Raleway"/>
              </a:rPr>
              <a:t>Leonardo da Vinci (1452-1519) was a fifteenth-century Italian genius who produced only a </a:t>
            </a:r>
            <a:r>
              <a:rPr altLang="en-GB" dirty="0" lang="en-GB">
                <a:solidFill>
                  <a:srgbClr val="003366"/>
                </a:solidFill>
                <a:latin charset="0" panose="020B0503030101060003" pitchFamily="34" typeface="Raleway"/>
              </a:rPr>
              <a:t>few </a:t>
            </a:r>
            <a:r>
              <a:rPr>
                <a:solidFill>
                  <a:srgbClr val="003366"/>
                </a:solidFill>
                <a:latin typeface="Raleway"/>
              </a:rPr>
              <a:t>finished artworks. However, the finished artworks include the Mona Lisa and The Last Supper, the Mona Lisa perhaps the most famous painting in the world. </a:t>
            </a:r>
            <a:endParaRPr altLang="en-GB" dirty="0" lang="x-none">
              <a:solidFill>
                <a:srgbClr val="003366"/>
              </a:solidFill>
              <a:latin charset="0" panose="020B0503030101060003" pitchFamily="34" typeface="Raleway"/>
            </a:endParaRPr>
          </a:p>
          <a:p>
            <a:pPr algn="ctr" indent="0" marL="0">
              <a:buNone/>
            </a:pPr>
            <a:r>
              <a:rPr altLang="en-GB" dirty="0" lang="x-none">
                <a:solidFill>
                  <a:srgbClr val="003366"/>
                </a:solidFill>
                <a:latin charset="0" panose="020B0503030101060003" pitchFamily="34" typeface="Raleway"/>
              </a:rPr>
              <a:t>Although </a:t>
            </a:r>
            <a:r>
              <a:rPr>
                <a:solidFill>
                  <a:srgbClr val="003366"/>
                </a:solidFill>
                <a:latin typeface="Raleway"/>
              </a:rPr>
              <a:t>she</a:t>
            </a:r>
            <a:r>
              <a:rPr b="1">
                <a:solidFill>
                  <a:srgbClr val="003366"/>
                </a:solidFill>
                <a:latin typeface="Raleway"/>
              </a:rPr>
              <a:t>(</a:t>
            </a:r>
            <a:r>
              <a:rPr b="1">
                <a:solidFill>
                  <a:srgbClr val="003366"/>
                </a:solidFill>
                <a:latin typeface="Raleway"/>
              </a:rPr>
              <a:t>he</a:t>
            </a:r>
            <a:r>
              <a:rPr b="1">
                <a:solidFill>
                  <a:srgbClr val="003366"/>
                </a:solidFill>
                <a:latin typeface="Raleway"/>
              </a:rPr>
              <a:t>)</a:t>
            </a:r>
            <a:r>
              <a:rPr>
                <a:solidFill>
                  <a:srgbClr val="003366"/>
                </a:solidFill>
                <a:latin typeface="Raleway"/>
              </a:rPr>
              <a:t> </a:t>
            </a:r>
            <a:r>
              <a:rPr>
                <a:solidFill>
                  <a:srgbClr val="003366"/>
                </a:solidFill>
                <a:latin typeface="Raleway"/>
              </a:rPr>
              <a:t>is remembered mainly as an artist,</a:t>
            </a:r>
          </a:p>
          <a:p>
            <a:pPr algn="ctr" indent="0" marL="0">
              <a:buNone/>
            </a:pPr>
            <a:r>
              <a:rPr altLang="en-GB" dirty="0" lang="x-none">
                <a:solidFill>
                  <a:srgbClr val="003366"/>
                </a:solidFill>
                <a:latin charset="0" panose="020B0503030101060003" pitchFamily="34" typeface="Raleway"/>
              </a:rPr>
              <a:t> </a:t>
            </a:r>
            <a:r>
              <a:rPr b="1">
                <a:solidFill>
                  <a:srgbClr val="003366"/>
                </a:solidFill>
                <a:latin typeface="Raleway"/>
              </a:rPr>
              <a:t>H</a:t>
            </a:r>
            <a:r>
              <a:rPr altLang="en-GB" b="1" dirty="0" lang="en-GB">
                <a:solidFill>
                  <a:srgbClr val="003366"/>
                </a:solidFill>
                <a:latin charset="0" panose="020B0503030101060003" pitchFamily="34" typeface="Raleway"/>
              </a:rPr>
              <a:t>e</a:t>
            </a:r>
            <a:r>
              <a:rPr>
                <a:solidFill>
                  <a:srgbClr val="003366"/>
                </a:solidFill>
                <a:latin typeface="Raleway"/>
              </a:rPr>
              <a:t> </a:t>
            </a:r>
            <a:r>
              <a:rPr altLang="en-GB" dirty="0" lang="x-none">
                <a:solidFill>
                  <a:srgbClr val="003366"/>
                </a:solidFill>
                <a:latin charset="0" panose="020B0503030101060003" pitchFamily="34" typeface="Raleway"/>
              </a:rPr>
              <a:t>was also an engineer</a:t>
            </a:r>
            <a:r>
              <a:rPr altLang="en-GB" dirty="0" lang="en-GB">
                <a:solidFill>
                  <a:srgbClr val="003366"/>
                </a:solidFill>
                <a:latin charset="0" panose="020B0503030101060003" pitchFamily="34" typeface="Raleway"/>
              </a:rPr>
              <a:t> and</a:t>
            </a:r>
            <a:r>
              <a:rPr altLang="en-GB" dirty="0" lang="x-none">
                <a:solidFill>
                  <a:srgbClr val="003366"/>
                </a:solidFill>
                <a:latin charset="0" panose="020B0503030101060003" pitchFamily="34" typeface="Raleway"/>
              </a:rPr>
              <a:t> scientist. </a:t>
            </a:r>
            <a:r>
              <a:rPr b="1">
                <a:solidFill>
                  <a:srgbClr val="003366"/>
                </a:solidFill>
                <a:latin typeface="Raleway"/>
              </a:rPr>
              <a:t>His</a:t>
            </a:r>
            <a:r>
              <a:rPr altLang="en-GB" dirty="0" lang="en-GB">
                <a:solidFill>
                  <a:srgbClr val="003366"/>
                </a:solidFill>
                <a:latin charset="0" panose="020B0503030101060003" pitchFamily="34" typeface="Raleway"/>
              </a:rPr>
              <a:t> </a:t>
            </a:r>
            <a:r>
              <a:rPr altLang="en-GB" dirty="0" lang="x-none">
                <a:solidFill>
                  <a:srgbClr val="003366"/>
                </a:solidFill>
                <a:latin charset="0" panose="020B0503030101060003" pitchFamily="34" typeface="Raleway"/>
              </a:rPr>
              <a:t>designs include tanks and flying machines, and although few of the</a:t>
            </a:r>
            <a:r>
              <a:rPr altLang="en-GB" dirty="0" lang="en-GB">
                <a:solidFill>
                  <a:srgbClr val="003366"/>
                </a:solidFill>
                <a:latin charset="0" panose="020B0503030101060003" pitchFamily="34" typeface="Raleway"/>
              </a:rPr>
              <a:t> </a:t>
            </a:r>
            <a:r>
              <a:rPr altLang="en-GB" dirty="0" lang="x-none">
                <a:solidFill>
                  <a:srgbClr val="003366"/>
                </a:solidFill>
                <a:latin charset="0" panose="020B0503030101060003" pitchFamily="34" typeface="Raleway"/>
              </a:rPr>
              <a:t>designs were built in </a:t>
            </a:r>
            <a:r>
              <a:rPr b="1">
                <a:solidFill>
                  <a:srgbClr val="003366"/>
                </a:solidFill>
                <a:latin typeface="Raleway"/>
              </a:rPr>
              <a:t>his</a:t>
            </a:r>
            <a:r>
              <a:rPr altLang="en-GB" dirty="0" lang="en-GB">
                <a:solidFill>
                  <a:srgbClr val="003366"/>
                </a:solidFill>
                <a:latin charset="0" panose="020B0503030101060003" pitchFamily="34" typeface="Raleway"/>
              </a:rPr>
              <a:t> </a:t>
            </a:r>
            <a:r>
              <a:rPr altLang="en-GB" dirty="0" lang="x-none">
                <a:solidFill>
                  <a:srgbClr val="003366"/>
                </a:solidFill>
                <a:latin charset="0" panose="020B0503030101060003" pitchFamily="34" typeface="Raleway"/>
              </a:rPr>
              <a:t>lifetime, </a:t>
            </a:r>
            <a:r>
              <a:rPr b="1">
                <a:solidFill>
                  <a:srgbClr val="003366"/>
                </a:solidFill>
                <a:latin typeface="Raleway"/>
              </a:rPr>
              <a:t>he</a:t>
            </a:r>
            <a:r>
              <a:rPr altLang="en-GB" dirty="0" lang="en-GB">
                <a:solidFill>
                  <a:srgbClr val="003366"/>
                </a:solidFill>
                <a:latin charset="0" panose="020B0503030101060003" pitchFamily="34" typeface="Raleway"/>
              </a:rPr>
              <a:t> </a:t>
            </a:r>
            <a:r>
              <a:rPr altLang="en-GB" dirty="0" lang="x-none">
                <a:solidFill>
                  <a:srgbClr val="003366"/>
                </a:solidFill>
                <a:latin charset="0" panose="020B0503030101060003" pitchFamily="34" typeface="Raleway"/>
              </a:rPr>
              <a:t>is still remembered as the man who saw the designs' possibility.</a:t>
            </a:r>
            <a:r>
              <a:rPr altLang="en-GB" dirty="0" lang="en-GB">
                <a:solidFill>
                  <a:srgbClr val="003366"/>
                </a:solidFill>
                <a:latin charset="0" panose="020B0503030101060003" pitchFamily="34" typeface="Raleway"/>
              </a:rPr>
              <a:t> Since </a:t>
            </a:r>
            <a:r>
              <a:rPr b="1">
                <a:solidFill>
                  <a:srgbClr val="003366"/>
                </a:solidFill>
                <a:latin typeface="Raleway"/>
              </a:rPr>
              <a:t>his</a:t>
            </a:r>
            <a:r>
              <a:rPr>
                <a:solidFill>
                  <a:srgbClr val="003366"/>
                </a:solidFill>
                <a:latin typeface="Raleway"/>
              </a:rPr>
              <a:t> death in 1519, there has not been a time where </a:t>
            </a:r>
            <a:r>
              <a:rPr b="1">
                <a:solidFill>
                  <a:srgbClr val="003366"/>
                </a:solidFill>
                <a:latin typeface="Raleway"/>
              </a:rPr>
              <a:t>his</a:t>
            </a:r>
            <a:r>
              <a:rPr>
                <a:solidFill>
                  <a:srgbClr val="003366"/>
                </a:solidFill>
                <a:latin typeface="Raleway"/>
              </a:rPr>
              <a:t> achievements, diverse interests and personal life have failed to incite interest and admiration, making it a frequent subject and namesake in culture.</a:t>
            </a:r>
          </a:p>
          <a:p>
            <a:pPr indent="0" marL="0">
              <a:buNone/>
            </a:pPr>
            <a:endParaRPr altLang="en-GB" dirty="0"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AAF1C0-6D15-49CB-A885-A72648863BD9}"/>
              </a:ext>
            </a:extLst>
          </p:cNvPr>
          <p:cNvSpPr txBox="1"/>
          <p:nvPr/>
        </p:nvSpPr>
        <p:spPr>
          <a:xfrm>
            <a:off x="10734261" y="6520933"/>
            <a:ext cx="1457739" cy="369332"/>
          </a:xfrm>
          <a:prstGeom prst="rect">
            <a:avLst/>
          </a:prstGeom>
          <a:noFill/>
        </p:spPr>
        <p:txBody>
          <a:bodyPr numCol="1" rtlCol="0" wrap="square">
            <a:spAutoFit/>
          </a:bodyPr>
          <a:lstStyle/>
          <a:p>
            <a:pPr algn="l" defTabSz="914400" eaLnBrk="1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altLang="en-GB" b="0" baseline="0" cap="none" dirty="0" i="0" kern="1200" kumimoji="0" lang="en-GB" noProof="0" normalizeH="0" spc="0" strike="noStrike" sz="1800" u="none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charset="0" panose="020B0503030101060003" pitchFamily="34" typeface="Raleway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Bailey, 2022</a:t>
            </a:r>
            <a:endParaRPr altLang="en-GB" b="0" baseline="0" cap="none" dirty="0" i="0" kern="1200" kumimoji="0" lang="en-GB" noProof="0" normalizeH="0" spc="0" strike="noStrike" sz="1800" u="none">
              <a:ln>
                <a:noFill/>
              </a:ln>
              <a:solidFill>
                <a:srgbClr val="003366"/>
              </a:solidFill>
              <a:effectLst/>
              <a:uLnTx/>
              <a:uFillTx/>
              <a:latin charset="0" panose="020B0503030101060003" pitchFamily="34" typeface="Ralew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1747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39E4A-A955-4E86-B9A8-1E6F129A2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81891"/>
          </a:xfrm>
        </p:spPr>
        <p:txBody>
          <a:bodyPr numCol="1">
            <a:normAutofit fontScale="90000"/>
          </a:bodyPr>
          <a:lstStyle/>
          <a:p>
            <a:pPr algn="ctr"/>
            <a:r>
              <a:rPr altLang="en-GB" b="1" dirty="0" lang="en-GB">
                <a:solidFill>
                  <a:srgbClr val="003366"/>
                </a:solidFill>
                <a:latin charset="0" panose="020B0503030101060003" pitchFamily="34" typeface="Raleway"/>
              </a:rPr>
              <a:t>Common reference words -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BE724-D000-4F1B-8664-921CF87FC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138" y="1068779"/>
            <a:ext cx="10794670" cy="5438900"/>
          </a:xfrm>
        </p:spPr>
        <p:txBody>
          <a:bodyPr numCol="1">
            <a:normAutofit fontScale="92500" lnSpcReduction="20000"/>
          </a:bodyPr>
          <a:lstStyle/>
          <a:p>
            <a:pPr algn="ctr" indent="0" marL="0">
              <a:buNone/>
            </a:pPr>
            <a:r>
              <a:rPr dirty="0" lang="en-US">
                <a:solidFill>
                  <a:srgbClr val="003366"/>
                </a:solidFill>
                <a:latin charset="0" panose="020B0503030101060003" pitchFamily="34" typeface="Raleway"/>
              </a:rPr>
              <a:t>Reference words generally include pronouns – the most common examples are: </a:t>
            </a:r>
          </a:p>
          <a:p>
            <a:pPr algn="ctr" indent="0" marL="0">
              <a:buNone/>
            </a:pPr>
            <a:r>
              <a:rPr dirty="0" lang="en-US">
                <a:solidFill>
                  <a:srgbClr val="003366"/>
                </a:solidFill>
                <a:latin charset="0" panose="020B0503030101060003" pitchFamily="34" typeface="Raleway"/>
              </a:rPr>
              <a:t> </a:t>
            </a:r>
          </a:p>
          <a:p>
            <a:pPr algn="ctr"/>
            <a:r>
              <a:rPr dirty="0" lang="en-US">
                <a:solidFill>
                  <a:srgbClr val="003366"/>
                </a:solidFill>
                <a:latin charset="0" panose="020B0503030101060003" pitchFamily="34" typeface="Raleway"/>
              </a:rPr>
              <a:t>She / he / hers / his</a:t>
            </a:r>
          </a:p>
          <a:p>
            <a:pPr algn="ctr"/>
            <a:r>
              <a:rPr dirty="0" lang="en-US">
                <a:solidFill>
                  <a:srgbClr val="003366"/>
                </a:solidFill>
                <a:latin charset="0" panose="020B0503030101060003" pitchFamily="34" typeface="Raleway"/>
              </a:rPr>
              <a:t>It / they / them</a:t>
            </a:r>
          </a:p>
          <a:p>
            <a:pPr algn="ctr"/>
            <a:r>
              <a:rPr dirty="0" lang="en-US">
                <a:solidFill>
                  <a:srgbClr val="003366"/>
                </a:solidFill>
                <a:latin charset="0" panose="020B0503030101060003" pitchFamily="34" typeface="Raleway"/>
              </a:rPr>
              <a:t>This / that</a:t>
            </a:r>
          </a:p>
          <a:p>
            <a:pPr algn="ctr"/>
            <a:r>
              <a:rPr dirty="0" lang="en-US">
                <a:solidFill>
                  <a:srgbClr val="003366"/>
                </a:solidFill>
                <a:latin charset="0" panose="020B0503030101060003" pitchFamily="34" typeface="Raleway"/>
              </a:rPr>
              <a:t>These / those</a:t>
            </a:r>
          </a:p>
          <a:p>
            <a:pPr algn="ctr"/>
            <a:r>
              <a:rPr dirty="0" lang="en-US">
                <a:solidFill>
                  <a:srgbClr val="003366"/>
                </a:solidFill>
                <a:latin charset="0" panose="020B0503030101060003" pitchFamily="34" typeface="Raleway"/>
              </a:rPr>
              <a:t>The former / the latter / respectively</a:t>
            </a:r>
          </a:p>
          <a:p>
            <a:pPr algn="ctr"/>
            <a:r>
              <a:rPr dirty="0" lang="en-US">
                <a:solidFill>
                  <a:srgbClr val="003366"/>
                </a:solidFill>
                <a:latin charset="0" panose="020B0503030101060003" pitchFamily="34" typeface="Raleway"/>
              </a:rPr>
              <a:t>Who / which / that</a:t>
            </a:r>
          </a:p>
          <a:p>
            <a:pPr algn="ctr"/>
            <a:r>
              <a:rPr dirty="0" lang="en-US">
                <a:solidFill>
                  <a:srgbClr val="003366"/>
                </a:solidFill>
                <a:latin charset="0" panose="020B0503030101060003" pitchFamily="34" typeface="Raleway"/>
              </a:rPr>
              <a:t>One / one’s</a:t>
            </a:r>
          </a:p>
          <a:p>
            <a:pPr algn="ctr"/>
            <a:r>
              <a:rPr dirty="0" lang="en-US">
                <a:solidFill>
                  <a:srgbClr val="003366"/>
                </a:solidFill>
                <a:latin charset="0" panose="020B0503030101060003" pitchFamily="34" typeface="Raleway"/>
              </a:rPr>
              <a:t>Such</a:t>
            </a:r>
          </a:p>
          <a:p>
            <a:pPr algn="ctr"/>
            <a:endParaRPr dirty="0" lang="en-US">
              <a:solidFill>
                <a:srgbClr val="003366"/>
              </a:solidFill>
              <a:latin charset="0" panose="020B0503030101060003" pitchFamily="34" typeface="Raleway"/>
            </a:endParaRPr>
          </a:p>
          <a:p>
            <a:pPr algn="ctr"/>
            <a:r>
              <a:rPr dirty="0" lang="en-US">
                <a:solidFill>
                  <a:srgbClr val="003366"/>
                </a:solidFill>
                <a:latin charset="0" panose="020B0503030101060003" pitchFamily="34" typeface="Raleway"/>
              </a:rPr>
              <a:t>Do you know them all? If not, do some independent research to learn about the new reference words.</a:t>
            </a:r>
            <a:endParaRPr altLang="en-GB" dirty="0" lang="en-GB">
              <a:solidFill>
                <a:srgbClr val="003366"/>
              </a:solidFill>
              <a:latin charset="0" panose="020B0503030101060003" pitchFamily="34"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935001882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">
                      <p:stCondLst>
                        <p:cond delay="indefinite"/>
                      </p:stCondLst>
                      <p:childTnLst>
                        <p:par>
                          <p:cTn fill="hold" id="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9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1">
                      <p:stCondLst>
                        <p:cond delay="indefinite"/>
                      </p:stCondLst>
                      <p:childTnLst>
                        <p:par>
                          <p:cTn fill="hold" id="1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3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9">
                      <p:stCondLst>
                        <p:cond delay="indefinite"/>
                      </p:stCondLst>
                      <p:childTnLst>
                        <p:par>
                          <p:cTn fill="hold" id="2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1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3">
                      <p:stCondLst>
                        <p:cond delay="indefinite"/>
                      </p:stCondLst>
                      <p:childTnLst>
                        <p:par>
                          <p:cTn fill="hold" id="2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1">
                      <p:stCondLst>
                        <p:cond delay="indefinite"/>
                      </p:stCondLst>
                      <p:childTnLst>
                        <p:par>
                          <p:cTn fill="hold" id="3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3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5">
                      <p:stCondLst>
                        <p:cond delay="indefinite"/>
                      </p:stCondLst>
                      <p:childTnLst>
                        <p:par>
                          <p:cTn fill="hold" id="3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7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3">
                      <p:stCondLst>
                        <p:cond delay="indefinite"/>
                      </p:stCondLst>
                      <p:childTnLst>
                        <p:par>
                          <p:cTn fill="hold" id="4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grpId="0" spid="3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570BF-4835-4CEC-B9D3-E0A6856C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pPr algn="ctr"/>
            <a:r>
              <a:rPr altLang="en-GB" b="1" dirty="0" lang="en-GB">
                <a:solidFill>
                  <a:srgbClr val="003366"/>
                </a:solidFill>
                <a:latin charset="0" panose="020B0503030101060003" pitchFamily="34" typeface="Raleway"/>
              </a:rPr>
              <a:t>Activity 3: Reference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4AC00-46AD-4A24-A973-B24B51C98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86" y="1825624"/>
            <a:ext cx="11340935" cy="4765181"/>
          </a:xfrm>
        </p:spPr>
        <p:txBody>
          <a:bodyPr numCol="1"/>
          <a:lstStyle/>
          <a:p>
            <a:pPr indent="0" marL="0">
              <a:buNone/>
            </a:pPr>
            <a:endParaRPr altLang="en-GB" dirty="0" lang="en-GB">
              <a:solidFill>
                <a:srgbClr val="003366"/>
              </a:solidFill>
              <a:latin charset="0" panose="020B0503030101060003" pitchFamily="34" typeface="Raleway"/>
            </a:endParaRPr>
          </a:p>
          <a:p>
            <a:pPr indent="-514350" marL="514350">
              <a:buFont typeface="+mj-lt"/>
              <a:buAutoNum type="arabicPeriod"/>
            </a:pPr>
            <a:r>
              <a:rPr altLang="en-GB" dirty="0" lang="en-GB">
                <a:solidFill>
                  <a:srgbClr val="003366"/>
                </a:solidFill>
                <a:latin charset="0" panose="020B0503030101060003" pitchFamily="34" typeface="Raleway"/>
              </a:rPr>
              <a:t>Go to </a:t>
            </a:r>
            <a:r>
              <a:rPr altLang="en-GB" b="1" dirty="0" lang="en-GB">
                <a:solidFill>
                  <a:srgbClr val="003366"/>
                </a:solidFill>
                <a:latin charset="0" panose="020B0503030101060003" pitchFamily="34" typeface="Raleway"/>
              </a:rPr>
              <a:t>Activity 3</a:t>
            </a:r>
            <a:r>
              <a:rPr altLang="en-GB" dirty="0" lang="en-GB">
                <a:solidFill>
                  <a:srgbClr val="003366"/>
                </a:solidFill>
                <a:latin charset="0" panose="020B0503030101060003" pitchFamily="34" typeface="Raleway"/>
              </a:rPr>
              <a:t> – Reference words worksheet.</a:t>
            </a:r>
          </a:p>
          <a:p>
            <a:pPr indent="-514350" marL="514350">
              <a:buFont typeface="+mj-lt"/>
              <a:buAutoNum type="arabicPeriod"/>
            </a:pPr>
            <a:r>
              <a:rPr altLang="en-GB" dirty="0" lang="en-GB">
                <a:solidFill>
                  <a:srgbClr val="003366"/>
                </a:solidFill>
                <a:latin charset="0" panose="020B0503030101060003" pitchFamily="34" typeface="Raleway"/>
              </a:rPr>
              <a:t>Decide which words should be replaced with reference words. </a:t>
            </a:r>
            <a:r>
              <a:rPr altLang="en-GB" dirty="0" lang="en-GB">
                <a:effectLst/>
                <a:latin charset="0" pitchFamily="2" typeface="Raleway"/>
                <a:ea charset="0" panose="020F0502020204030204" pitchFamily="34" typeface="Calibri"/>
                <a:cs charset="0" panose="02020603050405020304" pitchFamily="18" typeface="Times New Roman"/>
              </a:rPr>
              <a:t>(Please note that one answer doesn’t feature in the list – you’ll need to work this out for yourself based on what you’ve just learned.)</a:t>
            </a:r>
            <a:endParaRPr altLang="en-GB" dirty="0" lang="en-GB">
              <a:solidFill>
                <a:srgbClr val="003366"/>
              </a:solidFill>
              <a:latin charset="0" panose="020B0503030101060003" pitchFamily="34" typeface="Raleway"/>
            </a:endParaRPr>
          </a:p>
          <a:p>
            <a:pPr indent="-514350" marL="514350">
              <a:buFont typeface="+mj-lt"/>
              <a:buAutoNum type="arabicPeriod"/>
            </a:pPr>
            <a:r>
              <a:rPr altLang="en-GB" dirty="0" lang="en-GB">
                <a:solidFill>
                  <a:srgbClr val="003366"/>
                </a:solidFill>
                <a:latin charset="0" panose="020B0503030101060003" pitchFamily="34" typeface="Raleway"/>
              </a:rPr>
              <a:t>Re-write the paragraph (including reference words).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C91FB2-5DAB-4B16-814C-FE1A75219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9072" y="152401"/>
            <a:ext cx="1814026" cy="122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059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B51793B-2D45-44A7-994F-6D4B09F14D5F}"/>
              </a:ext>
            </a:extLst>
          </p:cNvPr>
          <p:cNvPicPr/>
          <p:nvPr/>
        </p:nvPicPr>
        <p:blipFill rotWithShape="1">
          <a:blip r:embed="rId3"/>
          <a:srcRect b="56146" r="66098" t="25220"/>
          <a:stretch/>
        </p:blipFill>
        <p:spPr>
          <a:xfrm>
            <a:off x="6334165" y="2262190"/>
            <a:ext cx="4743450" cy="1498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256"/>
            <a:ext cx="8686800" cy="1143000"/>
          </a:xfrm>
        </p:spPr>
        <p:txBody>
          <a:bodyPr numCol="1">
            <a:normAutofit/>
          </a:bodyPr>
          <a:lstStyle/>
          <a:p>
            <a:pPr algn="ctr"/>
            <a:r>
              <a:rPr altLang="en-GB" b="1" dirty="0" lang="en-GB">
                <a:solidFill>
                  <a:srgbClr val="7030A0"/>
                </a:solidFill>
                <a:latin typeface="Rasionne"/>
              </a:rPr>
              <a:t>Registering your in Class attendance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0333" y="1092200"/>
            <a:ext cx="9797667" cy="4780250"/>
          </a:xfrm>
        </p:spPr>
        <p:txBody>
          <a:bodyPr numCol="1">
            <a:noAutofit/>
          </a:bodyPr>
          <a:lstStyle/>
          <a:p>
            <a:pPr indent="0" marL="0">
              <a:buNone/>
            </a:pPr>
            <a:r>
              <a:rPr altLang="en-GB" b="1" dirty="0" lang="en-GB" sz="2400">
                <a:solidFill>
                  <a:srgbClr val="002060"/>
                </a:solidFill>
                <a:latin typeface="Raleway"/>
              </a:rPr>
              <a:t>Step 1: </a:t>
            </a:r>
            <a:r>
              <a:rPr altLang="en-GB" dirty="0" lang="en-GB" sz="2400">
                <a:solidFill>
                  <a:srgbClr val="002060"/>
                </a:solidFill>
                <a:latin typeface="Raleway"/>
              </a:rPr>
              <a:t>Ensure you are logged into the ARUL-Wi-Fi. </a:t>
            </a:r>
          </a:p>
          <a:p>
            <a:pPr indent="0" marL="0">
              <a:buNone/>
            </a:pPr>
            <a:r>
              <a:rPr altLang="en-GB" dirty="0" lang="en-GB" sz="2400">
                <a:solidFill>
                  <a:srgbClr val="002060"/>
                </a:solidFill>
                <a:latin typeface="Raleway"/>
              </a:rPr>
              <a:t>The password is: 1nt3rn3t@Arul </a:t>
            </a:r>
          </a:p>
          <a:p>
            <a:pPr indent="0" marL="0">
              <a:buNone/>
            </a:pPr>
            <a:r>
              <a:rPr altLang="en-GB" b="1" dirty="0" lang="en-GB" sz="2400">
                <a:solidFill>
                  <a:srgbClr val="002060"/>
                </a:solidFill>
                <a:latin typeface="Raleway"/>
              </a:rPr>
              <a:t>Step 2: </a:t>
            </a:r>
            <a:r>
              <a:rPr altLang="en-GB" dirty="0" lang="en-GB" sz="2400">
                <a:solidFill>
                  <a:srgbClr val="002060"/>
                </a:solidFill>
                <a:latin typeface="Raleway"/>
              </a:rPr>
              <a:t>Login to the VLE and go to the module page for your </a:t>
            </a:r>
            <a:r>
              <a:rPr altLang="en-GB" b="1" dirty="0" lang="en-GB" sz="2400">
                <a:solidFill>
                  <a:srgbClr val="002060"/>
                </a:solidFill>
                <a:latin typeface="Raleway"/>
              </a:rPr>
              <a:t>class.</a:t>
            </a:r>
            <a:r>
              <a:rPr altLang="en-GB" dirty="0" lang="en-GB" sz="2400">
                <a:solidFill>
                  <a:srgbClr val="002060"/>
                </a:solidFill>
                <a:latin typeface="Raleway"/>
              </a:rPr>
              <a:t> </a:t>
            </a:r>
          </a:p>
          <a:p>
            <a:pPr indent="0" marL="0">
              <a:buNone/>
            </a:pPr>
            <a:endParaRPr altLang="en-GB" b="1" dirty="0" lang="en-GB" sz="2400">
              <a:solidFill>
                <a:srgbClr val="002060"/>
              </a:solidFill>
              <a:latin typeface="Raleway"/>
            </a:endParaRPr>
          </a:p>
          <a:p>
            <a:pPr indent="0" marL="0">
              <a:buNone/>
            </a:pPr>
            <a:endParaRPr altLang="en-GB" b="1" dirty="0" lang="en-GB" sz="2400">
              <a:solidFill>
                <a:srgbClr val="002060"/>
              </a:solidFill>
              <a:latin typeface="Raleway"/>
            </a:endParaRPr>
          </a:p>
          <a:p>
            <a:pPr indent="0" marL="0">
              <a:buNone/>
            </a:pPr>
            <a:r>
              <a:rPr altLang="en-GB" b="1" dirty="0" lang="en-GB" sz="2400">
                <a:solidFill>
                  <a:srgbClr val="002060"/>
                </a:solidFill>
                <a:latin typeface="Raleway"/>
              </a:rPr>
              <a:t>Step 3: </a:t>
            </a:r>
            <a:r>
              <a:rPr altLang="en-GB" dirty="0" lang="en-GB" sz="2400">
                <a:solidFill>
                  <a:srgbClr val="002060"/>
                </a:solidFill>
                <a:latin typeface="Raleway"/>
              </a:rPr>
              <a:t> Click on In Class attendance</a:t>
            </a:r>
          </a:p>
          <a:p>
            <a:pPr indent="0" marL="0">
              <a:lnSpc>
                <a:spcPct val="107000"/>
              </a:lnSpc>
              <a:spcAft>
                <a:spcPts val="800"/>
              </a:spcAft>
              <a:buNone/>
            </a:pPr>
            <a:r>
              <a:rPr altLang="en-GB" b="1" dirty="0" lang="en-GB" sz="2400">
                <a:solidFill>
                  <a:srgbClr val="002060"/>
                </a:solidFill>
                <a:latin typeface="Raleway"/>
              </a:rPr>
              <a:t>Step 4: </a:t>
            </a:r>
            <a:r>
              <a:rPr altLang="en-GB" dirty="0" lang="en-GB" sz="2400">
                <a:solidFill>
                  <a:srgbClr val="002060"/>
                </a:solidFill>
                <a:latin typeface="Raleway"/>
              </a:rPr>
              <a:t>Click on the link highlighted in blue. The word submitted will appear on your screen if you have followed the procedure </a:t>
            </a:r>
          </a:p>
          <a:p>
            <a:pPr indent="0" marL="0">
              <a:lnSpc>
                <a:spcPct val="107000"/>
              </a:lnSpc>
              <a:spcAft>
                <a:spcPts val="800"/>
              </a:spcAft>
              <a:buNone/>
            </a:pPr>
            <a:r>
              <a:rPr altLang="en-GB" b="1" dirty="0" lang="en-GB" sz="2400">
                <a:solidFill>
                  <a:srgbClr val="002060"/>
                </a:solidFill>
                <a:latin typeface="Raleway"/>
              </a:rPr>
              <a:t>Step 5</a:t>
            </a:r>
            <a:r>
              <a:rPr altLang="en-GB" dirty="0" lang="en-GB" sz="2400">
                <a:solidFill>
                  <a:srgbClr val="002060"/>
                </a:solidFill>
                <a:latin typeface="Raleway"/>
              </a:rPr>
              <a:t>: Repeat this process for your PM/AM class</a:t>
            </a:r>
            <a:endParaRPr altLang="en-GB" dirty="0" lang="en-GB" sz="2400">
              <a:solidFill>
                <a:schemeClr val="bg1"/>
              </a:solidFill>
              <a:latin typeface="Raleway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A3121B-359C-9A48-9722-9E3E2A8FFB7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206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71305" y="5629279"/>
            <a:ext cx="984329" cy="6664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655D50-9C61-42C8-B7F6-D05C599F4F5B}"/>
              </a:ext>
            </a:extLst>
          </p:cNvPr>
          <p:cNvPicPr>
            <a:picLocks noChangeAspect="1"/>
          </p:cNvPicPr>
          <p:nvPr/>
        </p:nvPicPr>
        <p:blipFill rotWithShape="1"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032" l="598" r="33436" t="10060"/>
          <a:stretch>
            <a:fillRect/>
          </a:stretch>
        </p:blipFill>
        <p:spPr>
          <a:xfrm>
            <a:off x="1228530" y="5629279"/>
            <a:ext cx="6837471" cy="74428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B1C31A-336D-4F41-81CE-670FAEE9C6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6772" y="5712576"/>
            <a:ext cx="984329" cy="8694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F3A401-54F0-401C-90BF-33E267EB4A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5759451" y="2521464"/>
            <a:ext cx="984329" cy="86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92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BAED2B-06CE-45E4-979F-A7AAAE3A5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910" y="-635000"/>
            <a:ext cx="12233910" cy="81559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6E27F8-5725-4817-8AB1-51EF1921F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0053" y="1669838"/>
            <a:ext cx="7576456" cy="1759162"/>
          </a:xfrm>
          <a:solidFill>
            <a:schemeClr val="tx1">
              <a:lumMod val="50000"/>
              <a:lumOff val="50000"/>
              <a:alpha val="78000"/>
            </a:schemeClr>
          </a:solidFill>
        </p:spPr>
        <p:txBody>
          <a:bodyPr numCol="1">
            <a:normAutofit/>
          </a:bodyPr>
          <a:lstStyle/>
          <a:p>
            <a:pPr algn="ctr"/>
            <a:r>
              <a:rPr altLang="en-GB" b="1" dirty="0" lang="en-GB" sz="6000">
                <a:solidFill>
                  <a:srgbClr val="003366"/>
                </a:solidFill>
                <a:latin charset="0" panose="020B0503030101060003" pitchFamily="34" typeface="Raleway"/>
              </a:rPr>
              <a:t>        In-class writing practice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4A2881-1993-4838-B665-81174DAD0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8761" y="5356578"/>
            <a:ext cx="1814026" cy="122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10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F5CB-17D0-4E1C-ABF7-7AEBF83B8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099"/>
            <a:ext cx="10515600" cy="552667"/>
          </a:xfrm>
        </p:spPr>
        <p:txBody>
          <a:bodyPr numCol="1">
            <a:normAutofit fontScale="90000"/>
          </a:bodyPr>
          <a:lstStyle/>
          <a:p>
            <a:pPr algn="ctr"/>
            <a:r>
              <a:rPr altLang="en-GB" b="1" dirty="0" lang="en-GB">
                <a:solidFill>
                  <a:srgbClr val="003366"/>
                </a:solidFill>
                <a:latin charset="0" panose="020B0503030101060003" pitchFamily="34" typeface="Raleway"/>
              </a:rPr>
              <a:t>Homework 1 - Writing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0BF053-43D5-A990-AB08-439230747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268" y="926274"/>
            <a:ext cx="10402784" cy="5779325"/>
          </a:xfrm>
        </p:spPr>
        <p:txBody>
          <a:bodyPr numCol="1">
            <a:normAutofit fontScale="92500"/>
          </a:bodyPr>
          <a:lstStyle/>
          <a:p>
            <a:pPr indent="0" marL="0">
              <a:buNone/>
            </a:pPr>
            <a:r>
              <a:rPr altLang="en-GB" dirty="0" lang="en-GB"/>
              <a:t>Your homework was to write the </a:t>
            </a:r>
            <a:r>
              <a:rPr altLang="en-GB" dirty="0" lang="en-GB">
                <a:solidFill>
                  <a:srgbClr val="FF0000"/>
                </a:solidFill>
              </a:rPr>
              <a:t>DESCRIPTION</a:t>
            </a:r>
            <a:r>
              <a:rPr altLang="en-GB" dirty="0" lang="en-GB"/>
              <a:t> element of your RW on one of the following topics:</a:t>
            </a:r>
          </a:p>
          <a:p>
            <a:pPr algn="just" indent="-342900" lvl="0" marL="342900">
              <a:lnSpc>
                <a:spcPct val="115000"/>
              </a:lnSpc>
              <a:buFont typeface="+mj-lt"/>
              <a:buAutoNum type="arabicPeriod"/>
            </a:pPr>
            <a:r>
              <a:rPr altLang="en-GB" b="1" dirty="0" lang="en-GB">
                <a:solidFill>
                  <a:srgbClr val="FF0000"/>
                </a:solidFill>
                <a:latin charset="0" pitchFamily="2" typeface="Raleway"/>
                <a:ea charset="0" panose="020F0502020204030204" pitchFamily="34" typeface="Calibri"/>
                <a:cs charset="0" panose="02020603050405020304" pitchFamily="18" typeface="Times New Roman"/>
              </a:rPr>
              <a:t>Materials and activities used in your lessons/lectures</a:t>
            </a:r>
            <a:endParaRPr altLang="en-GB" b="1" dirty="0" lang="en-GB">
              <a:solidFill>
                <a:srgbClr val="FF0000"/>
              </a:solidFill>
              <a:latin charset="0" panose="020F0502020204030204" pitchFamily="34" typeface="Calibri"/>
              <a:ea charset="0" panose="020F0502020204030204" pitchFamily="34" typeface="Calibri"/>
              <a:cs charset="0" panose="02020603050405020304" pitchFamily="18" typeface="Times New Roman"/>
            </a:endParaRPr>
          </a:p>
          <a:p>
            <a:pPr algn="just" indent="-342900" lvl="0" marL="342900">
              <a:lnSpc>
                <a:spcPct val="115000"/>
              </a:lnSpc>
              <a:buFont typeface="+mj-lt"/>
              <a:buAutoNum type="arabicPeriod"/>
            </a:pPr>
            <a:r>
              <a:rPr altLang="en-GB" b="1" dirty="0" lang="en-GB">
                <a:solidFill>
                  <a:srgbClr val="FF0000"/>
                </a:solidFill>
                <a:latin charset="0" pitchFamily="2" typeface="Raleway"/>
                <a:ea charset="0" panose="020F0502020204030204" pitchFamily="34" typeface="Calibri"/>
                <a:cs charset="0" panose="02020603050405020304" pitchFamily="18" typeface="Times New Roman"/>
              </a:rPr>
              <a:t>ARUL campus facilities and amenities</a:t>
            </a:r>
            <a:endParaRPr altLang="en-GB" b="1" dirty="0" lang="en-GB">
              <a:solidFill>
                <a:srgbClr val="FF0000"/>
              </a:solidFill>
              <a:latin charset="0" panose="020F0502020204030204" pitchFamily="34" typeface="Calibri"/>
              <a:ea charset="0" panose="020F0502020204030204" pitchFamily="34" typeface="Calibri"/>
              <a:cs charset="0" panose="02020603050405020304" pitchFamily="18" typeface="Times New Roman"/>
            </a:endParaRPr>
          </a:p>
          <a:p>
            <a:pPr algn="just" indent="-342900" lvl="0" marL="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altLang="en-GB" b="1" dirty="0" lang="en-GB">
                <a:solidFill>
                  <a:srgbClr val="FF0000"/>
                </a:solidFill>
                <a:latin charset="0" pitchFamily="2" typeface="Raleway"/>
                <a:ea charset="0" panose="020F0502020204030204" pitchFamily="34" typeface="Calibri"/>
                <a:cs charset="0" panose="02020603050405020304" pitchFamily="18" typeface="Times New Roman"/>
              </a:rPr>
              <a:t>Involvement and participation in your lessons/lectures</a:t>
            </a:r>
            <a:endParaRPr altLang="en-GB" b="1" dirty="0" lang="en-GB">
              <a:solidFill>
                <a:srgbClr val="FF0000"/>
              </a:solidFill>
              <a:latin charset="0" panose="020F0502020204030204" pitchFamily="34" typeface="Calibri"/>
              <a:ea charset="0" panose="020F0502020204030204" pitchFamily="34" typeface="Calibri"/>
              <a:cs charset="0" panose="02020603050405020304" pitchFamily="18" typeface="Times New Roman"/>
            </a:endParaRPr>
          </a:p>
          <a:p>
            <a:pPr indent="0" lvl="0" marL="0">
              <a:lnSpc>
                <a:spcPct val="107000"/>
              </a:lnSpc>
              <a:spcAft>
                <a:spcPts val="800"/>
              </a:spcAft>
              <a:buNone/>
              <a:tabLst>
                <a:tab algn="l" pos="457200"/>
              </a:tabLst>
            </a:pPr>
            <a:r>
              <a:rPr altLang="en-GB" dirty="0" lang="en-GB">
                <a:effectLst/>
                <a:latin charset="0" panose="020F0502020204030204" pitchFamily="34" typeface="Calibri"/>
                <a:ea charset="0" panose="020F0502020204030204" pitchFamily="34" typeface="Calibri"/>
                <a:cs charset="0" panose="02020603050405020304" pitchFamily="18" typeface="Times New Roman"/>
              </a:rPr>
              <a:t>Work in pairs and look at each other’s work. Tell your friend what you like about their work and how they can do even better. Have they described:</a:t>
            </a:r>
          </a:p>
          <a:p>
            <a:r>
              <a:rPr b="1" dirty="0" lang="en-US">
                <a:solidFill>
                  <a:srgbClr val="0070C0"/>
                </a:solidFill>
              </a:rPr>
              <a:t>When and where </a:t>
            </a:r>
            <a:r>
              <a:rPr dirty="0" lang="en-US">
                <a:solidFill>
                  <a:srgbClr val="0070C0"/>
                </a:solidFill>
              </a:rPr>
              <a:t>did the event / situation happen? </a:t>
            </a:r>
            <a:r>
              <a:rPr b="1" dirty="0" lang="en-US">
                <a:solidFill>
                  <a:srgbClr val="0070C0"/>
                </a:solidFill>
              </a:rPr>
              <a:t>Why</a:t>
            </a:r>
            <a:r>
              <a:rPr dirty="0" lang="en-US">
                <a:solidFill>
                  <a:srgbClr val="0070C0"/>
                </a:solidFill>
              </a:rPr>
              <a:t> were they there?</a:t>
            </a:r>
          </a:p>
          <a:p>
            <a:r>
              <a:rPr b="1" dirty="0" lang="en-US">
                <a:solidFill>
                  <a:srgbClr val="0070C0"/>
                </a:solidFill>
              </a:rPr>
              <a:t>Who</a:t>
            </a:r>
            <a:r>
              <a:rPr dirty="0" lang="en-US">
                <a:solidFill>
                  <a:srgbClr val="0070C0"/>
                </a:solidFill>
              </a:rPr>
              <a:t> was present? </a:t>
            </a:r>
            <a:r>
              <a:rPr b="1" dirty="0" lang="en-US">
                <a:solidFill>
                  <a:srgbClr val="0070C0"/>
                </a:solidFill>
              </a:rPr>
              <a:t>What </a:t>
            </a:r>
            <a:r>
              <a:rPr dirty="0" lang="en-US">
                <a:solidFill>
                  <a:srgbClr val="0070C0"/>
                </a:solidFill>
              </a:rPr>
              <a:t>did they and the other people do?</a:t>
            </a:r>
          </a:p>
          <a:p>
            <a:r>
              <a:rPr b="1" dirty="0" lang="en-US">
                <a:solidFill>
                  <a:srgbClr val="0070C0"/>
                </a:solidFill>
              </a:rPr>
              <a:t>What</a:t>
            </a:r>
            <a:r>
              <a:rPr dirty="0" lang="en-US">
                <a:solidFill>
                  <a:srgbClr val="0070C0"/>
                </a:solidFill>
              </a:rPr>
              <a:t> happened? </a:t>
            </a:r>
            <a:r>
              <a:rPr b="1" dirty="0" lang="en-US">
                <a:solidFill>
                  <a:srgbClr val="0070C0"/>
                </a:solidFill>
              </a:rPr>
              <a:t>What</a:t>
            </a:r>
            <a:r>
              <a:rPr dirty="0" lang="en-US">
                <a:solidFill>
                  <a:srgbClr val="0070C0"/>
                </a:solidFill>
              </a:rPr>
              <a:t> did they want to happen?</a:t>
            </a:r>
          </a:p>
          <a:p>
            <a:r>
              <a:rPr b="1" dirty="0" lang="en-US">
                <a:solidFill>
                  <a:srgbClr val="0070C0"/>
                </a:solidFill>
              </a:rPr>
              <a:t>What</a:t>
            </a:r>
            <a:r>
              <a:rPr dirty="0" lang="en-US">
                <a:solidFill>
                  <a:srgbClr val="0070C0"/>
                </a:solidFill>
              </a:rPr>
              <a:t> was the outcome of the situation?</a:t>
            </a:r>
          </a:p>
          <a:p>
            <a:pPr indent="0" lvl="0" marL="0">
              <a:lnSpc>
                <a:spcPct val="107000"/>
              </a:lnSpc>
              <a:spcAft>
                <a:spcPts val="800"/>
              </a:spcAft>
              <a:buNone/>
              <a:tabLst>
                <a:tab algn="l" pos="457200"/>
              </a:tabLst>
            </a:pPr>
            <a:endParaRPr altLang="en-GB" dirty="0" lang="en-GB">
              <a:effectLst/>
              <a:latin charset="0" panose="020F0502020204030204" pitchFamily="34" typeface="Calibri"/>
              <a:ea charset="0" panose="020F0502020204030204" pitchFamily="34" typeface="Calibri"/>
              <a:cs charset="0" panose="02020603050405020304" pitchFamily="18" typeface="Times New Roman"/>
            </a:endParaRPr>
          </a:p>
          <a:p>
            <a:pPr indent="0" marL="0">
              <a:buNone/>
            </a:pPr>
            <a:endParaRPr altLang="en-GB" dirty="0" lang="en-GB"/>
          </a:p>
        </p:txBody>
      </p:sp>
    </p:spTree>
    <p:extLst>
      <p:ext uri="{BB962C8B-B14F-4D97-AF65-F5344CB8AC3E}">
        <p14:creationId xmlns:p14="http://schemas.microsoft.com/office/powerpoint/2010/main" val="3111028632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">
                      <p:stCondLst>
                        <p:cond delay="indefinite"/>
                      </p:stCondLst>
                      <p:childTnLst>
                        <p:par>
                          <p:cTn fill="hold" id="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9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1">
                      <p:stCondLst>
                        <p:cond delay="indefinite"/>
                      </p:stCondLst>
                      <p:childTnLst>
                        <p:par>
                          <p:cTn fill="hold" id="1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3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9">
                      <p:stCondLst>
                        <p:cond delay="indefinite"/>
                      </p:stCondLst>
                      <p:childTnLst>
                        <p:par>
                          <p:cTn fill="hold" id="2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1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3">
                      <p:stCondLst>
                        <p:cond delay="indefinite"/>
                      </p:stCondLst>
                      <p:childTnLst>
                        <p:par>
                          <p:cTn fill="hold" id="2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1">
                      <p:stCondLst>
                        <p:cond delay="indefinite"/>
                      </p:stCondLst>
                      <p:childTnLst>
                        <p:par>
                          <p:cTn fill="hold" id="3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3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5">
                      <p:stCondLst>
                        <p:cond delay="indefinite"/>
                      </p:stCondLst>
                      <p:childTnLst>
                        <p:par>
                          <p:cTn fill="hold" id="3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7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grpId="0" spid="5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5">
            <a:extLst>
              <a:ext uri="{FF2B5EF4-FFF2-40B4-BE49-F238E27FC236}">
                <a16:creationId xmlns:a16="http://schemas.microsoft.com/office/drawing/2014/main" id="{94A2FB69-CA2D-43C4-9A0F-53639359FFC8}"/>
              </a:ext>
            </a:extLst>
          </p:cNvPr>
          <p:cNvPicPr>
            <a:picLocks noChangeArrowheads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8">
            <a:extLst>
              <a:ext uri="{FF2B5EF4-FFF2-40B4-BE49-F238E27FC236}">
                <a16:creationId xmlns:a16="http://schemas.microsoft.com/office/drawing/2014/main" id="{326F1B04-FE87-4611-8EBE-F32A2A237C7A}"/>
              </a:ext>
            </a:extLst>
          </p:cNvPr>
          <p:cNvPicPr>
            <a:picLocks noChangeArrowheads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837738" y="146050"/>
            <a:ext cx="1997075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50E13-EF9C-44AD-81DB-C4FBD6A12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700644"/>
          </a:xfrm>
        </p:spPr>
        <p:txBody>
          <a:bodyPr numCol="1"/>
          <a:lstStyle/>
          <a:p>
            <a:pPr algn="ctr"/>
            <a:r>
              <a:rPr altLang="en-GB" b="1" dirty="0" lang="en-GB">
                <a:solidFill>
                  <a:srgbClr val="003366"/>
                </a:solidFill>
                <a:latin charset="0" panose="020B0503030101060003" pitchFamily="34" typeface="Raleway"/>
              </a:rPr>
              <a:t>Independent study – Week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D97C6-B88A-4214-89C8-556044A30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392" y="1104405"/>
            <a:ext cx="11044052" cy="5150345"/>
          </a:xfrm>
        </p:spPr>
        <p:txBody>
          <a:bodyPr numCol="1">
            <a:normAutofit/>
          </a:bodyPr>
          <a:lstStyle/>
          <a:p>
            <a:pPr indent="0" marL="0">
              <a:buNone/>
            </a:pPr>
            <a:r>
              <a:rPr altLang="en-GB" dirty="0" lang="en-GB" sz="2800">
                <a:solidFill>
                  <a:srgbClr val="003366"/>
                </a:solidFill>
                <a:latin charset="0" panose="020B0503030101060003" pitchFamily="34" typeface="Raleway"/>
              </a:rPr>
              <a:t>Go to the ‘Independent study’ section under the Week </a:t>
            </a:r>
            <a:r>
              <a:rPr altLang="en-GB" lang="en-GB" sz="2800">
                <a:solidFill>
                  <a:srgbClr val="003366"/>
                </a:solidFill>
                <a:latin charset="0" panose="020B0503030101060003" pitchFamily="34" typeface="Raleway"/>
              </a:rPr>
              <a:t>4 tile.</a:t>
            </a:r>
            <a:endParaRPr altLang="en-GB" dirty="0" lang="en-GB" sz="2800">
              <a:solidFill>
                <a:srgbClr val="003366"/>
              </a:solidFill>
              <a:latin charset="0" panose="020B0503030101060003" pitchFamily="34" typeface="Raleway"/>
            </a:endParaRPr>
          </a:p>
          <a:p>
            <a:pPr indent="0" marL="0">
              <a:buNone/>
            </a:pPr>
            <a:endParaRPr altLang="en-GB" b="1" dirty="0" lang="en-GB" sz="2800">
              <a:solidFill>
                <a:srgbClr val="003366"/>
              </a:solidFill>
              <a:latin charset="0" panose="020B0503030101060003" pitchFamily="34" typeface="Raleway"/>
            </a:endParaRPr>
          </a:p>
          <a:p>
            <a:pPr indent="-514350" marL="514350">
              <a:buFont typeface="+mj-lt"/>
              <a:buAutoNum type="arabicPeriod"/>
            </a:pPr>
            <a:r>
              <a:rPr altLang="en-GB" b="1" dirty="0" lang="en-GB" sz="2800">
                <a:solidFill>
                  <a:srgbClr val="003366"/>
                </a:solidFill>
                <a:latin charset="0" panose="020B0503030101060003" pitchFamily="34" typeface="Raleway"/>
              </a:rPr>
              <a:t>READ: </a:t>
            </a:r>
            <a:r>
              <a:rPr altLang="en-GB" dirty="0" lang="en-GB">
                <a:solidFill>
                  <a:srgbClr val="0070C0"/>
                </a:solidFill>
                <a:latin charset="0" panose="020B0503030101060003" pitchFamily="34" typeface="Raleway"/>
              </a:rPr>
              <a:t>pp. 24-28</a:t>
            </a:r>
            <a:r>
              <a:rPr altLang="en-GB" dirty="0" lang="en-GB">
                <a:solidFill>
                  <a:srgbClr val="003366"/>
                </a:solidFill>
                <a:latin charset="0" panose="020B0503030101060003" pitchFamily="34" typeface="Raleway"/>
              </a:rPr>
              <a:t> (Reflecting on yourself and your experiences). Click on the link on VLE or open the PDF on VLE.</a:t>
            </a:r>
            <a:endParaRPr altLang="en-GB" b="1" dirty="0" lang="en-GB" sz="2800">
              <a:solidFill>
                <a:srgbClr val="003366"/>
              </a:solidFill>
              <a:latin charset="0" panose="020B0503030101060003" pitchFamily="34" typeface="Raleway"/>
            </a:endParaRPr>
          </a:p>
          <a:p>
            <a:pPr indent="-514350" marL="514350">
              <a:buFont typeface="+mj-lt"/>
              <a:buAutoNum type="arabicPeriod"/>
            </a:pPr>
            <a:r>
              <a:rPr altLang="en-GB" b="1" dirty="0" lang="en-GB" sz="2800">
                <a:solidFill>
                  <a:srgbClr val="003366"/>
                </a:solidFill>
                <a:latin charset="0" panose="020B0503030101060003" pitchFamily="34" typeface="Raleway"/>
              </a:rPr>
              <a:t>ANSWER:</a:t>
            </a:r>
            <a:r>
              <a:rPr altLang="en-GB" dirty="0" lang="en-GB" sz="2800">
                <a:solidFill>
                  <a:srgbClr val="003366"/>
                </a:solidFill>
                <a:latin charset="0" panose="020B0503030101060003" pitchFamily="34" typeface="Raleway"/>
              </a:rPr>
              <a:t> Homework </a:t>
            </a:r>
            <a:r>
              <a:rPr altLang="en-GB" dirty="0" lang="en-GB" sz="2800">
                <a:solidFill>
                  <a:srgbClr val="0070C0"/>
                </a:solidFill>
                <a:latin charset="0" panose="020B0503030101060003" pitchFamily="34" typeface="Raleway"/>
              </a:rPr>
              <a:t>Quiz 4 </a:t>
            </a:r>
            <a:r>
              <a:rPr altLang="en-GB" dirty="0" lang="en-GB" sz="2800">
                <a:solidFill>
                  <a:srgbClr val="003366"/>
                </a:solidFill>
                <a:latin charset="0" panose="020B0503030101060003" pitchFamily="34" typeface="Raleway"/>
              </a:rPr>
              <a:t>on VLE (To be completed after reading </a:t>
            </a:r>
            <a:r>
              <a:rPr altLang="en-GB" dirty="0" lang="en-GB" sz="2800">
                <a:solidFill>
                  <a:srgbClr val="0070C0"/>
                </a:solidFill>
                <a:latin charset="0" panose="020B0503030101060003" pitchFamily="34" typeface="Raleway"/>
              </a:rPr>
              <a:t>pp. 24-28</a:t>
            </a:r>
            <a:r>
              <a:rPr altLang="en-GB" dirty="0" lang="en-GB" sz="2800">
                <a:solidFill>
                  <a:srgbClr val="003366"/>
                </a:solidFill>
                <a:latin charset="0" panose="020B0503030101060003" pitchFamily="34" typeface="Raleway"/>
              </a:rPr>
              <a:t>).</a:t>
            </a:r>
          </a:p>
          <a:p>
            <a:pPr indent="-514350" marL="514350">
              <a:buFont typeface="+mj-lt"/>
              <a:buAutoNum type="arabicPeriod"/>
            </a:pPr>
            <a:r>
              <a:rPr altLang="en-GB" b="1" dirty="0" lang="en-GB" sz="2800">
                <a:solidFill>
                  <a:srgbClr val="003366"/>
                </a:solidFill>
                <a:latin charset="0" panose="020B0503030101060003" pitchFamily="34" typeface="Raleway"/>
              </a:rPr>
              <a:t>WRITE: </a:t>
            </a:r>
            <a:r>
              <a:rPr altLang="en-GB" dirty="0" lang="en-GB" sz="2800">
                <a:solidFill>
                  <a:srgbClr val="003366"/>
                </a:solidFill>
                <a:latin charset="0" panose="020B0503030101060003" pitchFamily="34" typeface="Raleway"/>
              </a:rPr>
              <a:t>Week 4 Independent Study Writing Activity (Check Week 4 on VLE).</a:t>
            </a:r>
          </a:p>
          <a:p>
            <a:pPr indent="-514350" marL="514350">
              <a:buFont typeface="+mj-lt"/>
              <a:buAutoNum type="arabicPeriod"/>
            </a:pPr>
            <a:r>
              <a:rPr altLang="en-GB" dirty="0" lang="en-GB">
                <a:solidFill>
                  <a:srgbClr val="003366"/>
                </a:solidFill>
                <a:latin charset="0" panose="020B0503030101060003" pitchFamily="34" typeface="Raleway"/>
              </a:rPr>
              <a:t>Preparation videos for Week 5. </a:t>
            </a:r>
          </a:p>
          <a:p>
            <a:pPr indent="0" marL="0">
              <a:buNone/>
            </a:pPr>
            <a:endParaRPr altLang="en-GB" dirty="0" lang="en-GB" sz="2800">
              <a:solidFill>
                <a:srgbClr val="003366"/>
              </a:solidFill>
              <a:latin charset="0" panose="020B0503030101060003" pitchFamily="34" typeface="Raleway"/>
            </a:endParaRPr>
          </a:p>
        </p:txBody>
      </p:sp>
      <p:pic>
        <p:nvPicPr>
          <p:cNvPr descr="A person reading a book  Description automatically generated with low confidence" id="6" name="Picture 5">
            <a:extLst>
              <a:ext uri="{FF2B5EF4-FFF2-40B4-BE49-F238E27FC236}">
                <a16:creationId xmlns:a16="http://schemas.microsoft.com/office/drawing/2014/main" id="{E77927E4-D271-035C-7D6B-946701799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47708" y="4392220"/>
            <a:ext cx="3698669" cy="246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45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63439-557F-4B7F-A049-097C4099D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555"/>
            <a:ext cx="10515600" cy="686592"/>
          </a:xfrm>
        </p:spPr>
        <p:txBody>
          <a:bodyPr numCol="1">
            <a:normAutofit fontScale="90000"/>
          </a:bodyPr>
          <a:lstStyle/>
          <a:p>
            <a:r>
              <a:rPr altLang="en-GB" b="1" dirty="0" lang="en-GB">
                <a:solidFill>
                  <a:srgbClr val="003366"/>
                </a:solidFill>
                <a:latin charset="0" panose="020B0503030101060003" pitchFamily="34" typeface="Raleway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F7726-081D-4571-9241-D6CB1E69E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074" y="838992"/>
            <a:ext cx="11299372" cy="6019007"/>
          </a:xfrm>
        </p:spPr>
        <p:txBody>
          <a:bodyPr numCol="1">
            <a:normAutofit fontScale="77500" lnSpcReduction="20000"/>
          </a:bodyPr>
          <a:lstStyle/>
          <a:p>
            <a:pPr indent="0" marL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altLang="en-GB" dirty="0" lang="en-GB" sz="2800">
                <a:latin typeface="+mn-lt"/>
              </a:rPr>
              <a:t>www.arts.ac.uk/pre-sessional-English-core-materials.html </a:t>
            </a:r>
            <a:br>
              <a:rPr altLang="en-GB" b="1" dirty="0" lang="en-GB" sz="2800">
                <a:latin typeface="+mn-lt"/>
              </a:rPr>
            </a:br>
            <a:r>
              <a:rPr altLang="en-GB" dirty="0" lang="en-GB" sz="2800">
                <a:solidFill>
                  <a:srgbClr val="003366"/>
                </a:solidFill>
                <a:latin typeface="+mn-lt"/>
              </a:rPr>
              <a:t>Bailey, S., 2017. </a:t>
            </a:r>
            <a:r>
              <a:rPr altLang="en-GB" dirty="0" i="1" lang="en-GB" sz="2800">
                <a:solidFill>
                  <a:srgbClr val="003366"/>
                </a:solidFill>
                <a:latin typeface="+mn-lt"/>
              </a:rPr>
              <a:t>Academic Writing: A Handbook for International Students.</a:t>
            </a:r>
            <a:r>
              <a:rPr altLang="en-GB" dirty="0" lang="en-GB" sz="2800">
                <a:solidFill>
                  <a:srgbClr val="003366"/>
                </a:solidFill>
                <a:latin typeface="+mn-lt"/>
              </a:rPr>
              <a:t> 5th ed. </a:t>
            </a:r>
            <a:r>
              <a:rPr altLang="en-GB" dirty="0" err="1" lang="en-GB" sz="2800">
                <a:solidFill>
                  <a:srgbClr val="003366"/>
                </a:solidFill>
                <a:latin typeface="+mn-lt"/>
              </a:rPr>
              <a:t>s.l.:Routledge</a:t>
            </a:r>
            <a:r>
              <a:rPr altLang="en-GB" dirty="0" lang="en-GB" sz="2800">
                <a:solidFill>
                  <a:srgbClr val="003366"/>
                </a:solidFill>
                <a:latin typeface="+mn-lt"/>
              </a:rPr>
              <a:t>. </a:t>
            </a:r>
            <a:br>
              <a:rPr altLang="en-GB" dirty="0" lang="en-GB" sz="2800">
                <a:solidFill>
                  <a:srgbClr val="003366"/>
                </a:solidFill>
                <a:latin typeface="+mn-lt"/>
              </a:rPr>
            </a:br>
            <a:r>
              <a:rPr altLang="en-GB" dirty="0" lang="en-GB" sz="2800">
                <a:solidFill>
                  <a:srgbClr val="003366"/>
                </a:solidFill>
                <a:latin typeface="+mn-lt"/>
              </a:rPr>
              <a:t>BBC, 2021. </a:t>
            </a:r>
            <a:r>
              <a:rPr altLang="en-GB" dirty="0" i="1" lang="en-GB" sz="2800">
                <a:solidFill>
                  <a:srgbClr val="003366"/>
                </a:solidFill>
                <a:latin typeface="+mn-lt"/>
              </a:rPr>
              <a:t>Presentations: language expert.</a:t>
            </a:r>
            <a:r>
              <a:rPr altLang="en-GB" dirty="0" lang="en-GB" sz="2800">
                <a:solidFill>
                  <a:srgbClr val="003366"/>
                </a:solidFill>
                <a:latin typeface="+mn-lt"/>
              </a:rPr>
              <a:t> [Online] Available at: </a:t>
            </a:r>
            <a:r>
              <a:rPr altLang="en-GB" dirty="0" lang="en-GB" sz="2800">
                <a:solidFill>
                  <a:srgbClr val="003366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https://www.bbc.co.uk/worldservice/learningenglish/business/talkingbusiness/unit3presentations/expert.shtml</a:t>
            </a:r>
            <a:r>
              <a:rPr altLang="en-GB" dirty="0" lang="en-GB" sz="2800">
                <a:solidFill>
                  <a:srgbClr val="003366"/>
                </a:solidFill>
                <a:latin typeface="+mn-lt"/>
              </a:rPr>
              <a:t> [Accessed 29 September 2021].</a:t>
            </a:r>
            <a:br>
              <a:rPr altLang="en-GB" dirty="0" lang="en-GB" sz="2800">
                <a:solidFill>
                  <a:srgbClr val="003366"/>
                </a:solidFill>
                <a:latin typeface="+mn-lt"/>
              </a:rPr>
            </a:br>
            <a:r>
              <a:rPr altLang="en-GB" dirty="0" lang="en-GB" sz="2800">
                <a:solidFill>
                  <a:srgbClr val="003366"/>
                </a:solidFill>
                <a:latin typeface="+mn-lt"/>
              </a:rPr>
              <a:t>Rochester Institute of Technology, 2021. </a:t>
            </a:r>
            <a:r>
              <a:rPr altLang="en-GB" dirty="0" i="1" lang="en-GB" sz="2800">
                <a:solidFill>
                  <a:srgbClr val="003366"/>
                </a:solidFill>
                <a:latin typeface="+mn-lt"/>
              </a:rPr>
              <a:t>Reference Words.</a:t>
            </a:r>
            <a:r>
              <a:rPr altLang="en-GB" dirty="0" lang="en-GB" sz="2800">
                <a:solidFill>
                  <a:srgbClr val="003366"/>
                </a:solidFill>
                <a:latin typeface="+mn-lt"/>
              </a:rPr>
              <a:t> [Online] Available at: </a:t>
            </a:r>
            <a:r>
              <a:rPr altLang="en-GB" dirty="0" lang="en-GB" sz="2800">
                <a:solidFill>
                  <a:srgbClr val="003366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https://www.rit.edu/ntid/sea/processes/referencewords/intro</a:t>
            </a:r>
            <a:r>
              <a:rPr altLang="en-GB" dirty="0" lang="en-GB" sz="2800">
                <a:solidFill>
                  <a:srgbClr val="003366"/>
                </a:solidFill>
                <a:latin typeface="+mn-lt"/>
              </a:rPr>
              <a:t> [Accessed 29 September 2021].</a:t>
            </a:r>
            <a:br>
              <a:rPr altLang="en-GB" dirty="0" lang="en-GB" sz="2800">
                <a:solidFill>
                  <a:srgbClr val="003366"/>
                </a:solidFill>
                <a:latin typeface="+mn-lt"/>
              </a:rPr>
            </a:br>
            <a:br>
              <a:rPr altLang="en-GB" dirty="0" lang="en-GB" sz="2800">
                <a:solidFill>
                  <a:srgbClr val="003366"/>
                </a:solidFill>
                <a:latin typeface="+mn-lt"/>
              </a:rPr>
            </a:br>
            <a:r>
              <a:rPr altLang="en-GB" dirty="0" lang="en-GB" sz="2800">
                <a:solidFill>
                  <a:srgbClr val="003366"/>
                </a:solidFill>
                <a:latin typeface="+mn-lt"/>
              </a:rPr>
              <a:t>Massey University, 2021. </a:t>
            </a:r>
            <a:r>
              <a:rPr altLang="en-GB" dirty="0" i="1" lang="en-GB" sz="2800">
                <a:solidFill>
                  <a:srgbClr val="003366"/>
                </a:solidFill>
                <a:latin typeface="+mn-lt"/>
              </a:rPr>
              <a:t>Signpost words and phrases.</a:t>
            </a:r>
            <a:r>
              <a:rPr altLang="en-GB" dirty="0" lang="en-GB" sz="2800">
                <a:solidFill>
                  <a:srgbClr val="003366"/>
                </a:solidFill>
                <a:latin typeface="+mn-lt"/>
              </a:rPr>
              <a:t> [Online] Available at: </a:t>
            </a:r>
            <a:r>
              <a:rPr altLang="en-GB" dirty="0" lang="en-GB" sz="2800">
                <a:solidFill>
                  <a:srgbClr val="003366"/>
                </a:solidFill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https://owll.massey.ac.nz/pdf/studyup-essays-2-handout.pdf</a:t>
            </a:r>
            <a:r>
              <a:rPr altLang="en-GB" dirty="0" lang="en-GB" sz="2800">
                <a:solidFill>
                  <a:srgbClr val="003366"/>
                </a:solidFill>
                <a:latin typeface="+mn-lt"/>
              </a:rPr>
              <a:t> [Accessed 29 September 2021].</a:t>
            </a:r>
            <a:br>
              <a:rPr altLang="en-GB" b="1" dirty="0" lang="en-GB" sz="2800">
                <a:latin typeface="+mn-lt"/>
              </a:rPr>
            </a:br>
            <a:r>
              <a:rPr altLang="en-GB" dirty="0" lang="en-GB" sz="2800">
                <a:latin typeface="+mn-lt"/>
                <a:hlinkClick r:id="rId5"/>
              </a:rPr>
              <a:t>https://www.ed.ac.uk/reflection/reflectors-toolkit/reflecting-on-experience/gibbs-reflective-cycle</a:t>
            </a:r>
            <a:br>
              <a:rPr altLang="en-GB" dirty="0" lang="en-GB" sz="2800">
                <a:latin typeface="+mn-lt"/>
              </a:rPr>
            </a:br>
            <a:r>
              <a:rPr altLang="en-GB" dirty="0" lang="en-GB" sz="2800">
                <a:solidFill>
                  <a:srgbClr val="003366"/>
                </a:solidFill>
                <a:latin typeface="+mn-lt"/>
                <a:hlinkClick r:id="rId6"/>
              </a:rPr>
              <a:t>https://create.kahoot.it/details/d21f60f8-a811-4f41-91af-2cd69033122c</a:t>
            </a:r>
            <a:br>
              <a:rPr altLang="en-GB" dirty="0" lang="en-GB" sz="2800">
                <a:solidFill>
                  <a:srgbClr val="003366"/>
                </a:solidFill>
                <a:latin typeface="+mn-lt"/>
              </a:rPr>
            </a:br>
            <a:r>
              <a:rPr altLang="en-GB" dirty="0" lang="en-GB" sz="2800">
                <a:solidFill>
                  <a:srgbClr val="003366"/>
                </a:solidFill>
                <a:latin typeface="+mn-lt"/>
                <a:hlinkClick r:id="rId7"/>
              </a:rPr>
              <a:t>www.Sheffield.ac.uk/eltc</a:t>
            </a:r>
            <a:br>
              <a:rPr altLang="en-GB" dirty="0" lang="en-GB" sz="2800">
                <a:solidFill>
                  <a:srgbClr val="003366"/>
                </a:solidFill>
                <a:latin typeface="+mn-lt"/>
              </a:rPr>
            </a:br>
            <a:r>
              <a:rPr altLang="en-GB" dirty="0" lang="en-GB" sz="2800">
                <a:latin typeface="+mn-lt"/>
              </a:rPr>
              <a:t>https://www.canterbury.ac.uk/students/docs/study-skills/resource-8-Signposting-Words.pdf</a:t>
            </a:r>
            <a:br>
              <a:rPr altLang="en-GB" dirty="0" lang="en-GB" sz="2800">
                <a:latin typeface="+mn-lt"/>
              </a:rPr>
            </a:br>
            <a:r>
              <a:rPr altLang="en-GB" dirty="0" lang="en-GB" sz="2800" u="sng">
                <a:solidFill>
                  <a:srgbClr val="0000FF"/>
                </a:solidFill>
                <a:effectLst/>
                <a:latin typeface="+mn-lt"/>
                <a:ea charset="0" panose="020F0502020204030204" pitchFamily="34" typeface="Calibri"/>
                <a:cs charset="0" panose="02020603050405020304" pitchFamily="18" typeface="Times New Roman"/>
                <a:hlinkClick r:id="rId8"/>
              </a:rPr>
              <a:t>www.cambridgeenglish.org/learning-english/activities-for-learners/b1w005-linking-words</a:t>
            </a:r>
            <a:br>
              <a:rPr altLang="en-GB" dirty="0" lang="en-GB" sz="2800">
                <a:effectLst/>
                <a:latin typeface="+mn-lt"/>
                <a:ea charset="0" panose="020F0502020204030204" pitchFamily="34" typeface="Calibri"/>
                <a:cs charset="0" panose="02020603050405020304" pitchFamily="18" typeface="Times New Roman"/>
              </a:rPr>
            </a:br>
            <a:r>
              <a:rPr altLang="en-GB" dirty="0" lang="en-GB" sz="2800">
                <a:solidFill>
                  <a:srgbClr val="003366"/>
                </a:solidFill>
                <a:latin typeface="+mn-lt"/>
              </a:rPr>
              <a:t>University of Hull, 2021. </a:t>
            </a:r>
            <a:r>
              <a:rPr altLang="en-GB" dirty="0" i="1" lang="en-GB" sz="2800">
                <a:solidFill>
                  <a:srgbClr val="003366"/>
                </a:solidFill>
                <a:latin typeface="+mn-lt"/>
              </a:rPr>
              <a:t>Signposting.</a:t>
            </a:r>
            <a:r>
              <a:rPr altLang="en-GB" dirty="0" lang="en-GB" sz="2800">
                <a:solidFill>
                  <a:srgbClr val="003366"/>
                </a:solidFill>
                <a:latin typeface="+mn-lt"/>
              </a:rPr>
              <a:t> [Online] Available at: </a:t>
            </a:r>
            <a:r>
              <a:rPr altLang="en-GB" dirty="0" lang="en-GB" sz="2800">
                <a:solidFill>
                  <a:srgbClr val="003366"/>
                </a:solidFill>
                <a:latin typeface="+mn-l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https://canvas.hull.ac.uk/courses/371/pages/signposting</a:t>
            </a:r>
            <a:r>
              <a:rPr altLang="en-GB" dirty="0" lang="en-GB" sz="2800">
                <a:solidFill>
                  <a:srgbClr val="003366"/>
                </a:solidFill>
                <a:latin typeface="+mn-lt"/>
              </a:rPr>
              <a:t> [Accessed 29 September 2021].</a:t>
            </a:r>
            <a:br>
              <a:rPr altLang="en-GB" dirty="0" lang="en-GB" sz="2800">
                <a:solidFill>
                  <a:srgbClr val="003366"/>
                </a:solidFill>
                <a:latin typeface="+mn-lt"/>
              </a:rPr>
            </a:br>
            <a:r>
              <a:rPr altLang="en-GB" dirty="0" lang="en-GB" sz="2800">
                <a:solidFill>
                  <a:srgbClr val="003366"/>
                </a:solidFill>
                <a:latin typeface="+mn-lt"/>
              </a:rPr>
              <a:t>University of Southampton, 2021. Coherence and cohesion (online). Available at </a:t>
            </a:r>
            <a:r>
              <a:rPr altLang="en-GB" dirty="0" lang="en-GB" sz="2800">
                <a:latin typeface="+mn-lt"/>
                <a:hlinkClick r:id="rId10"/>
              </a:rPr>
              <a:t>www.ed.ac.uk/reflection/reflectors-toolkit/reflecting-on-experience/gibbs-reflective-cycle</a:t>
            </a:r>
            <a:endParaRPr altLang="en-GB" dirty="0" lang="en-GB"/>
          </a:p>
          <a:p>
            <a:pPr algn="l" defTabSz="914400" eaLnBrk="1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altLang="en-GB" dirty="0" lang="en-GB"/>
          </a:p>
          <a:p>
            <a:pPr algn="l" defTabSz="914400" eaLnBrk="1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altLang="en-GB" dirty="0" lang="en-GB"/>
          </a:p>
          <a:p>
            <a:pPr algn="l" defTabSz="914400" eaLnBrk="1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altLang="en-GB" dirty="0" lang="en-GB"/>
          </a:p>
          <a:p>
            <a:pPr algn="l" defTabSz="914400" eaLnBrk="1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altLang="en-GB" dirty="0" lang="en-GB"/>
          </a:p>
          <a:p>
            <a:pPr algn="l" defTabSz="914400" eaLnBrk="1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altLang="en-GB" dirty="0"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BCEF5B-9739-4D0D-B39F-D2BA51E9D6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98926" y="152401"/>
            <a:ext cx="1044172" cy="70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43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DC864ADC-D8FE-4AAA-8D86-07F2E769A96F}"/>
              </a:ext>
            </a:extLst>
          </p:cNvPr>
          <p:cNvSpPr>
            <a:spLocks noChangeArrowheads="1" noGrp="1"/>
          </p:cNvSpPr>
          <p:nvPr>
            <p:ph type="title"/>
          </p:nvPr>
        </p:nvSpPr>
        <p:spPr/>
        <p:txBody>
          <a:bodyPr numCol="1"/>
          <a:lstStyle/>
          <a:p>
            <a:pPr algn="ctr"/>
            <a:r>
              <a:rPr b="1" dirty="0" lang="en-GB">
                <a:solidFill>
                  <a:srgbClr val="003366"/>
                </a:solidFill>
                <a:latin charset="0" panose="020B0503030101060003" pitchFamily="34" typeface="Raleway"/>
              </a:rPr>
              <a:t>Learning outcomes: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3FEBC-6DF2-4CA2-94FA-5D3D1B4E9766}"/>
              </a:ext>
            </a:extLst>
          </p:cNvPr>
          <p:cNvSpPr>
            <a:spLocks noChangeArrowheads="1" noGrp="1"/>
          </p:cNvSpPr>
          <p:nvPr>
            <p:ph idx="1"/>
          </p:nvPr>
        </p:nvSpPr>
        <p:spPr>
          <a:xfrm>
            <a:off x="838200" y="2343150"/>
            <a:ext cx="10871200" cy="4478338"/>
          </a:xfrm>
        </p:spPr>
        <p:txBody>
          <a:bodyPr numCol="1"/>
          <a:lstStyle/>
          <a:p>
            <a:pPr indent="-514350" marL="514350">
              <a:buFont typeface="+mj-lt"/>
              <a:buAutoNum type="arabicPeriod"/>
            </a:pPr>
            <a:r>
              <a:rPr dirty="0" lang="en-US" sz="3200">
                <a:solidFill>
                  <a:srgbClr val="003366"/>
                </a:solidFill>
                <a:latin charset="0" panose="020B0503030101060003" pitchFamily="34" typeface="Raleway"/>
              </a:rPr>
              <a:t>Discussed the second element in Gibbs’ reflective model – </a:t>
            </a:r>
            <a:r>
              <a:rPr b="1" dirty="0" lang="en-US" sz="3200">
                <a:solidFill>
                  <a:srgbClr val="003366"/>
                </a:solidFill>
                <a:latin charset="0" panose="020B0503030101060003" pitchFamily="34" typeface="Raleway"/>
              </a:rPr>
              <a:t>Feelings/thoughts</a:t>
            </a:r>
            <a:r>
              <a:rPr dirty="0" lang="en-US" sz="3200">
                <a:solidFill>
                  <a:srgbClr val="003366"/>
                </a:solidFill>
                <a:latin charset="0" panose="020B0503030101060003" pitchFamily="34" typeface="Raleway"/>
              </a:rPr>
              <a:t>.</a:t>
            </a:r>
          </a:p>
          <a:p>
            <a:pPr indent="-514350" marL="514350">
              <a:buFont typeface="+mj-lt"/>
              <a:buAutoNum type="arabicPeriod"/>
            </a:pPr>
            <a:r>
              <a:rPr dirty="0" lang="en-US" sz="3200">
                <a:solidFill>
                  <a:srgbClr val="003366"/>
                </a:solidFill>
                <a:latin charset="0" panose="020B0503030101060003" pitchFamily="34" typeface="Raleway"/>
              </a:rPr>
              <a:t>Discussed how </a:t>
            </a:r>
            <a:r>
              <a:rPr b="1" dirty="0" lang="en-US" sz="3200">
                <a:solidFill>
                  <a:srgbClr val="003366"/>
                </a:solidFill>
                <a:latin charset="0" panose="020B0503030101060003" pitchFamily="34" typeface="Raleway"/>
              </a:rPr>
              <a:t>reference words </a:t>
            </a:r>
            <a:r>
              <a:rPr dirty="0" lang="en-US" sz="3200">
                <a:solidFill>
                  <a:srgbClr val="003366"/>
                </a:solidFill>
                <a:latin charset="0" panose="020B0503030101060003" pitchFamily="34" typeface="Raleway"/>
              </a:rPr>
              <a:t>can improve the cohesion of your work.</a:t>
            </a:r>
          </a:p>
          <a:p>
            <a:pPr indent="-514350" marL="514350">
              <a:buFont typeface="+mj-lt"/>
              <a:buAutoNum type="arabicPeriod"/>
            </a:pPr>
            <a:r>
              <a:rPr dirty="0" lang="en-US" sz="3200">
                <a:solidFill>
                  <a:srgbClr val="003366"/>
                </a:solidFill>
                <a:latin charset="0" panose="020B0503030101060003" pitchFamily="34" typeface="Raleway"/>
              </a:rPr>
              <a:t>Identified and practiced strategies to improve </a:t>
            </a:r>
            <a:r>
              <a:rPr b="1" dirty="0" lang="en-US" sz="3200">
                <a:solidFill>
                  <a:srgbClr val="003366"/>
                </a:solidFill>
                <a:latin charset="0" panose="020B0503030101060003" pitchFamily="34" typeface="Raleway"/>
              </a:rPr>
              <a:t>coherence and cohesion</a:t>
            </a:r>
            <a:r>
              <a:rPr dirty="0" lang="en-US" sz="3200">
                <a:solidFill>
                  <a:srgbClr val="003366"/>
                </a:solidFill>
                <a:latin charset="0" panose="020B0503030101060003" pitchFamily="34" typeface="Raleway"/>
              </a:rPr>
              <a:t> in written texts</a:t>
            </a:r>
            <a:r>
              <a:rPr b="1" dirty="0" lang="en-US" sz="3200">
                <a:solidFill>
                  <a:srgbClr val="003366"/>
                </a:solidFill>
                <a:latin charset="0" panose="020B0503030101060003" pitchFamily="34" typeface="Raleway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6BF7FE-08DF-45EC-BB84-175094DEF30D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690688"/>
            <a:ext cx="10515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>
            <a:spAutoFit/>
          </a:bodyPr>
          <a:lstStyle>
            <a:lvl1pPr>
              <a:defRPr>
                <a:solidFill>
                  <a:schemeClr val="tx1"/>
                </a:solidFill>
                <a:latin charset="0" panose="020F0502020204030204" pitchFamily="34" typeface="Calibri"/>
              </a:defRPr>
            </a:lvl1pPr>
            <a:lvl2pPr indent="-285750" marL="742950">
              <a:defRPr>
                <a:solidFill>
                  <a:schemeClr val="tx1"/>
                </a:solidFill>
                <a:latin charset="0" panose="020F0502020204030204" pitchFamily="34" typeface="Calibri"/>
              </a:defRPr>
            </a:lvl2pPr>
            <a:lvl3pPr indent="-228600" marL="1143000">
              <a:defRPr>
                <a:solidFill>
                  <a:schemeClr val="tx1"/>
                </a:solidFill>
                <a:latin charset="0" panose="020F0502020204030204" pitchFamily="34" typeface="Calibri"/>
              </a:defRPr>
            </a:lvl3pPr>
            <a:lvl4pPr indent="-228600" marL="1600200">
              <a:defRPr>
                <a:solidFill>
                  <a:schemeClr val="tx1"/>
                </a:solidFill>
                <a:latin charset="0" panose="020F0502020204030204" pitchFamily="34" typeface="Calibri"/>
              </a:defRPr>
            </a:lvl4pPr>
            <a:lvl5pPr indent="-228600" marL="2057400">
              <a:defRPr>
                <a:solidFill>
                  <a:schemeClr val="tx1"/>
                </a:solidFill>
                <a:latin charset="0" panose="020F0502020204030204" pitchFamily="34" typeface="Calibri"/>
              </a:defRPr>
            </a:lvl5pPr>
            <a:lvl6pPr fontAlgn="base" indent="-228600" marL="2514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panose="020F0502020204030204" pitchFamily="34" typeface="Calibri"/>
              </a:defRPr>
            </a:lvl6pPr>
            <a:lvl7pPr fontAlgn="base" indent="-228600" marL="29718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panose="020F0502020204030204" pitchFamily="34" typeface="Calibri"/>
              </a:defRPr>
            </a:lvl7pPr>
            <a:lvl8pPr fontAlgn="base" indent="-228600" marL="34290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panose="020F0502020204030204" pitchFamily="34" typeface="Calibri"/>
              </a:defRPr>
            </a:lvl8pPr>
            <a:lvl9pPr fontAlgn="base" indent="-228600" marL="38862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charset="0" panose="020F0502020204030204" pitchFamily="34" typeface="Calibri"/>
              </a:defRPr>
            </a:lvl9pPr>
          </a:lstStyle>
          <a:p>
            <a:pPr eaLnBrk="1" hangingPunct="1"/>
            <a:r>
              <a:rPr dirty="0" lang="en-GB" sz="3200">
                <a:solidFill>
                  <a:srgbClr val="003366"/>
                </a:solidFill>
                <a:latin charset="0" panose="020B0503030101060003" pitchFamily="34" typeface="Raleway"/>
              </a:rPr>
              <a:t>By the end of this session, you will have:</a:t>
            </a:r>
          </a:p>
        </p:txBody>
      </p:sp>
      <p:pic>
        <p:nvPicPr>
          <p:cNvPr id="5125" name="Picture 4">
            <a:extLst>
              <a:ext uri="{FF2B5EF4-FFF2-40B4-BE49-F238E27FC236}">
                <a16:creationId xmlns:a16="http://schemas.microsoft.com/office/drawing/2014/main" id="{D4E67302-E344-4F5D-9F3C-11AECD362775}"/>
              </a:ext>
            </a:extLst>
          </p:cNvPr>
          <p:cNvPicPr>
            <a:picLocks noChangeArrowheads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29850" y="152400"/>
            <a:ext cx="1812925" cy="122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">
                      <p:stCondLst>
                        <p:cond delay="indefinite"/>
                      </p:stCondLst>
                      <p:childTnLst>
                        <p:par>
                          <p:cTn fill="hold" id="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9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1">
                      <p:stCondLst>
                        <p:cond delay="indefinite"/>
                      </p:stCondLst>
                      <p:childTnLst>
                        <p:par>
                          <p:cTn fill="hold" id="1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3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grpId="0" spid="3"/>
      <p:bldP grpId="0" spid="4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F5CB-17D0-4E1C-ABF7-7AEBF83B8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0806"/>
            <a:ext cx="10515600" cy="801720"/>
          </a:xfrm>
        </p:spPr>
        <p:txBody>
          <a:bodyPr numCol="1"/>
          <a:lstStyle/>
          <a:p>
            <a:pPr algn="ctr"/>
            <a:r>
              <a:rPr altLang="en-GB" b="1" dirty="0" lang="en-GB">
                <a:solidFill>
                  <a:srgbClr val="003366"/>
                </a:solidFill>
                <a:latin charset="0" panose="020B0503030101060003" pitchFamily="34" typeface="Raleway"/>
              </a:rPr>
              <a:t>Homework 2 -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E801A-4473-4397-9D54-B33F0C192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140" y="1079500"/>
            <a:ext cx="11257808" cy="5404427"/>
          </a:xfrm>
        </p:spPr>
        <p:txBody>
          <a:bodyPr numCol="1">
            <a:normAutofit fontScale="92500" lnSpcReduction="10000"/>
          </a:bodyPr>
          <a:lstStyle/>
          <a:p>
            <a:pPr indent="0" marL="0">
              <a:buNone/>
            </a:pPr>
            <a:r>
              <a:rPr altLang="en-GB" dirty="0" lang="en-GB" sz="3200">
                <a:solidFill>
                  <a:srgbClr val="003366"/>
                </a:solidFill>
                <a:latin charset="0" panose="020B0503030101060003" pitchFamily="34" typeface="Raleway"/>
              </a:rPr>
              <a:t>Last week, you were asked to read </a:t>
            </a:r>
            <a:r>
              <a:rPr altLang="en-GB" dirty="0" lang="en-GB" sz="3200">
                <a:solidFill>
                  <a:srgbClr val="FF0000"/>
                </a:solidFill>
                <a:latin charset="0" panose="020B0503030101060003" pitchFamily="34" typeface="Raleway"/>
              </a:rPr>
              <a:t>pp. 39-48 (A reflective diary or learning journal) </a:t>
            </a:r>
            <a:r>
              <a:rPr altLang="en-GB" dirty="0" lang="en-GB" sz="3200">
                <a:solidFill>
                  <a:srgbClr val="003366"/>
                </a:solidFill>
                <a:latin charset="0" panose="020B0503030101060003" pitchFamily="34" typeface="Raleway"/>
              </a:rPr>
              <a:t>in your coursebook ‘</a:t>
            </a:r>
            <a:r>
              <a:rPr altLang="en-GB" dirty="0" i="1" lang="en-GB" sz="3200">
                <a:solidFill>
                  <a:srgbClr val="003366"/>
                </a:solidFill>
                <a:latin charset="0" panose="020B0503030101060003" pitchFamily="34" typeface="Raleway"/>
              </a:rPr>
              <a:t>Reflective Writing</a:t>
            </a:r>
            <a:r>
              <a:rPr altLang="en-GB" dirty="0" lang="en-GB" sz="3200">
                <a:solidFill>
                  <a:srgbClr val="003366"/>
                </a:solidFill>
                <a:latin charset="0" panose="020B0503030101060003" pitchFamily="34" typeface="Raleway"/>
              </a:rPr>
              <a:t>.’</a:t>
            </a:r>
          </a:p>
          <a:p>
            <a:pPr indent="0" marL="0">
              <a:buNone/>
            </a:pPr>
            <a:r>
              <a:rPr altLang="en-GB" dirty="0" lang="en-GB" sz="3200">
                <a:solidFill>
                  <a:srgbClr val="003366"/>
                </a:solidFill>
                <a:latin charset="0" panose="020B0503030101060003" pitchFamily="34" typeface="Raleway"/>
              </a:rPr>
              <a:t>Discuss the following in groups of 3 or 4.</a:t>
            </a:r>
          </a:p>
          <a:p>
            <a:pPr indent="0" marL="0">
              <a:buNone/>
            </a:pPr>
            <a:endParaRPr altLang="en-GB" dirty="0" lang="en-GB" sz="3200">
              <a:solidFill>
                <a:srgbClr val="003366"/>
              </a:solidFill>
              <a:latin charset="0" panose="020B0503030101060003" pitchFamily="34" typeface="Raleway"/>
            </a:endParaRPr>
          </a:p>
          <a:p>
            <a:pPr indent="-514350" marL="514350">
              <a:buAutoNum type="arabicPeriod"/>
            </a:pPr>
            <a:r>
              <a:rPr altLang="en-GB" dirty="0" lang="en-GB" sz="3200">
                <a:solidFill>
                  <a:srgbClr val="0070C0"/>
                </a:solidFill>
                <a:latin charset="0" panose="020B0503030101060003" pitchFamily="34" typeface="Raleway"/>
              </a:rPr>
              <a:t>According to the authors, what kind of information are </a:t>
            </a:r>
            <a:r>
              <a:rPr altLang="en-GB" b="1" dirty="0" lang="en-GB" sz="3200">
                <a:solidFill>
                  <a:srgbClr val="0070C0"/>
                </a:solidFill>
                <a:latin charset="0" panose="020B0503030101060003" pitchFamily="34" typeface="Raleway"/>
              </a:rPr>
              <a:t>students of creative subjects </a:t>
            </a:r>
            <a:r>
              <a:rPr altLang="en-GB" dirty="0" lang="en-GB" sz="3200">
                <a:solidFill>
                  <a:srgbClr val="0070C0"/>
                </a:solidFill>
                <a:latin charset="0" panose="020B0503030101060003" pitchFamily="34" typeface="Raleway"/>
              </a:rPr>
              <a:t>likely to write in their journals?</a:t>
            </a:r>
          </a:p>
          <a:p>
            <a:pPr indent="-514350" marL="514350">
              <a:buAutoNum type="arabicPeriod"/>
            </a:pPr>
            <a:r>
              <a:rPr altLang="en-GB" dirty="0" lang="en-GB" sz="3200">
                <a:solidFill>
                  <a:srgbClr val="0070C0"/>
                </a:solidFill>
                <a:latin charset="0" panose="020B0503030101060003" pitchFamily="34" typeface="Raleway"/>
              </a:rPr>
              <a:t>How do learning journals help one </a:t>
            </a:r>
            <a:r>
              <a:rPr altLang="en-GB" b="1" dirty="0" lang="en-GB" sz="3200">
                <a:solidFill>
                  <a:srgbClr val="0070C0"/>
                </a:solidFill>
                <a:latin charset="0" panose="020B0503030101060003" pitchFamily="34" typeface="Raleway"/>
              </a:rPr>
              <a:t>develop their practice </a:t>
            </a:r>
            <a:r>
              <a:rPr altLang="en-GB" dirty="0" lang="en-GB" sz="3200">
                <a:solidFill>
                  <a:srgbClr val="0070C0"/>
                </a:solidFill>
                <a:latin charset="0" panose="020B0503030101060003" pitchFamily="34" typeface="Raleway"/>
              </a:rPr>
              <a:t>as a professional?</a:t>
            </a:r>
          </a:p>
          <a:p>
            <a:pPr indent="-514350" marL="514350">
              <a:buAutoNum type="arabicPeriod"/>
            </a:pPr>
            <a:r>
              <a:rPr altLang="en-GB" dirty="0" lang="en-GB" sz="3200">
                <a:solidFill>
                  <a:srgbClr val="0070C0"/>
                </a:solidFill>
                <a:latin charset="0" panose="020B0503030101060003" pitchFamily="34" typeface="Raleway"/>
              </a:rPr>
              <a:t>There are parts of journal entries in the book from students of three subjects – </a:t>
            </a:r>
            <a:r>
              <a:rPr altLang="en-GB" b="1" dirty="0" lang="en-GB" sz="3200">
                <a:solidFill>
                  <a:srgbClr val="0070C0"/>
                </a:solidFill>
                <a:latin charset="0" panose="020B0503030101060003" pitchFamily="34" typeface="Raleway"/>
              </a:rPr>
              <a:t>education, nursing and medicine</a:t>
            </a:r>
            <a:r>
              <a:rPr altLang="en-GB" dirty="0" lang="en-GB" sz="3200">
                <a:solidFill>
                  <a:srgbClr val="0070C0"/>
                </a:solidFill>
                <a:latin charset="0" panose="020B0503030101060003" pitchFamily="34" typeface="Raleway"/>
              </a:rPr>
              <a:t>. How are they </a:t>
            </a:r>
            <a:r>
              <a:rPr altLang="en-GB" b="1" dirty="0" lang="en-GB" sz="3200">
                <a:solidFill>
                  <a:srgbClr val="0070C0"/>
                </a:solidFill>
                <a:latin charset="0" panose="020B0503030101060003" pitchFamily="34" typeface="Raleway"/>
              </a:rPr>
              <a:t>different from and similar to each other</a:t>
            </a:r>
            <a:r>
              <a:rPr altLang="en-GB" dirty="0" lang="en-GB" sz="3200">
                <a:solidFill>
                  <a:srgbClr val="0070C0"/>
                </a:solidFill>
                <a:latin charset="0" panose="020B0503030101060003" pitchFamily="34" typeface="Raleway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79053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CCBBC0-536F-4FD2-9A7D-EF0A9E3F6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2000"/>
            <a:ext cx="12192000" cy="76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B6456F-1079-4A4B-ACB1-14288F85C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009" y="4357511"/>
            <a:ext cx="7406997" cy="1325563"/>
          </a:xfrm>
          <a:solidFill>
            <a:schemeClr val="bg1">
              <a:alpha val="73000"/>
            </a:schemeClr>
          </a:solidFill>
        </p:spPr>
        <p:txBody>
          <a:bodyPr numCol="1">
            <a:normAutofit fontScale="90000"/>
          </a:bodyPr>
          <a:lstStyle/>
          <a:p>
            <a:r>
              <a:rPr altLang="en-GB" b="1" dirty="0" lang="en-GB" sz="6000">
                <a:solidFill>
                  <a:srgbClr val="003366"/>
                </a:solidFill>
                <a:latin charset="0" panose="020B0503030101060003" pitchFamily="34" typeface="Raleway"/>
              </a:rPr>
              <a:t>Element 2. Feelings and thoughts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192FAD-A825-4702-A7E4-FF96C658D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0916" y="152401"/>
            <a:ext cx="1012181" cy="68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278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993A0-BC92-4E35-BA80-95E84B1FB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8136"/>
            <a:ext cx="10515600" cy="5808828"/>
          </a:xfrm>
        </p:spPr>
        <p:txBody>
          <a:bodyPr numCol="1">
            <a:normAutofit/>
          </a:bodyPr>
          <a:lstStyle/>
          <a:p>
            <a:pPr algn="just" indent="0" marL="0">
              <a:buNone/>
            </a:pPr>
            <a:endParaRPr dirty="0" lang="en-US" sz="4000">
              <a:solidFill>
                <a:srgbClr val="003366"/>
              </a:solidFill>
              <a:latin charset="0" panose="020B0503030101060003" pitchFamily="34" typeface="Raleway"/>
            </a:endParaRPr>
          </a:p>
          <a:p>
            <a:pPr algn="just" indent="0" marL="0">
              <a:buNone/>
            </a:pPr>
            <a:endParaRPr dirty="0" lang="en-US" sz="4000">
              <a:solidFill>
                <a:srgbClr val="003366"/>
              </a:solidFill>
              <a:latin charset="0" panose="020B0503030101060003" pitchFamily="34" typeface="Raleway"/>
            </a:endParaRPr>
          </a:p>
          <a:p>
            <a:pPr algn="just" indent="0" marL="0">
              <a:buNone/>
            </a:pPr>
            <a:endParaRPr dirty="0" lang="en-US" sz="4000">
              <a:solidFill>
                <a:srgbClr val="003366"/>
              </a:solidFill>
              <a:latin charset="0" panose="020B0503030101060003" pitchFamily="34" typeface="Raleway"/>
            </a:endParaRPr>
          </a:p>
          <a:p>
            <a:pPr algn="just" indent="0" marL="0">
              <a:buNone/>
            </a:pPr>
            <a:endParaRPr dirty="0" lang="en-US" sz="4000">
              <a:solidFill>
                <a:srgbClr val="003366"/>
              </a:solidFill>
              <a:latin charset="0" panose="020B0503030101060003" pitchFamily="34" typeface="Raleway"/>
            </a:endParaRPr>
          </a:p>
          <a:p>
            <a:pPr algn="just" indent="0" marL="0">
              <a:buNone/>
            </a:pPr>
            <a:endParaRPr dirty="0" lang="en-US" sz="4000">
              <a:solidFill>
                <a:srgbClr val="003366"/>
              </a:solidFill>
              <a:latin charset="0" panose="020B0503030101060003" pitchFamily="34" typeface="Raleway"/>
            </a:endParaRPr>
          </a:p>
          <a:p>
            <a:pPr algn="ctr" indent="0" marL="0">
              <a:buNone/>
            </a:pPr>
            <a:endParaRPr dirty="0" lang="en-US" sz="3200">
              <a:solidFill>
                <a:srgbClr val="003366"/>
              </a:solidFill>
              <a:latin charset="0" panose="020B0503030101060003" pitchFamily="34" typeface="Raleway"/>
            </a:endParaRPr>
          </a:p>
          <a:p>
            <a:pPr algn="ctr" indent="0" marL="0">
              <a:buNone/>
            </a:pPr>
            <a:r>
              <a:rPr dirty="0" lang="en-US" sz="3200">
                <a:solidFill>
                  <a:srgbClr val="003366"/>
                </a:solidFill>
                <a:latin charset="0" panose="020B0503030101060003" pitchFamily="34" typeface="Raleway"/>
              </a:rPr>
              <a:t>Last week we discussed the first element in Gibbs’ model of reflection – </a:t>
            </a:r>
            <a:r>
              <a:rPr b="1" dirty="0" lang="en-US" sz="3200">
                <a:solidFill>
                  <a:srgbClr val="FF0000"/>
                </a:solidFill>
                <a:latin charset="0" panose="020B0503030101060003" pitchFamily="34" typeface="Raleway"/>
              </a:rPr>
              <a:t>Description</a:t>
            </a:r>
            <a:r>
              <a:rPr b="1" dirty="0" lang="en-US" sz="3200">
                <a:solidFill>
                  <a:srgbClr val="003366"/>
                </a:solidFill>
                <a:latin charset="0" panose="020B0503030101060003" pitchFamily="34" typeface="Raleway"/>
              </a:rPr>
              <a:t>.</a:t>
            </a:r>
            <a:r>
              <a:rPr dirty="0" lang="en-US" sz="3200">
                <a:solidFill>
                  <a:srgbClr val="003366"/>
                </a:solidFill>
                <a:latin charset="0" panose="020B0503030101060003" pitchFamily="34" typeface="Raleway"/>
              </a:rPr>
              <a:t> Today, we are looking at the second element – </a:t>
            </a:r>
            <a:r>
              <a:rPr b="1" dirty="0" lang="en-US" sz="3200">
                <a:solidFill>
                  <a:srgbClr val="FF0000"/>
                </a:solidFill>
                <a:latin charset="0" panose="020B0503030101060003" pitchFamily="34" typeface="Raleway"/>
              </a:rPr>
              <a:t>Feelings and thoughts</a:t>
            </a:r>
            <a:r>
              <a:rPr dirty="0" lang="en-US" sz="3200">
                <a:solidFill>
                  <a:srgbClr val="FF0000"/>
                </a:solidFill>
                <a:latin charset="0" panose="020B0503030101060003" pitchFamily="34" typeface="Raleway"/>
              </a:rPr>
              <a:t>.</a:t>
            </a:r>
          </a:p>
          <a:p>
            <a:pPr algn="just" indent="0" marL="0">
              <a:buNone/>
            </a:pPr>
            <a:endParaRPr dirty="0" lang="en-US" sz="4000">
              <a:solidFill>
                <a:srgbClr val="003366"/>
              </a:solidFill>
              <a:latin charset="0" panose="020B0503030101060003" pitchFamily="34" typeface="Raleway"/>
            </a:endParaRPr>
          </a:p>
          <a:p>
            <a:pPr algn="just" indent="0" marL="0">
              <a:buNone/>
            </a:pPr>
            <a:endParaRPr dirty="0" lang="en-US" sz="4000">
              <a:solidFill>
                <a:srgbClr val="003366"/>
              </a:solidFill>
              <a:latin charset="0" panose="020B0503030101060003" pitchFamily="34" typeface="Raleway"/>
            </a:endParaRPr>
          </a:p>
          <a:p>
            <a:pPr indent="0" marL="0">
              <a:buNone/>
            </a:pPr>
            <a:endParaRPr dirty="0" lang="en-US" sz="5400">
              <a:solidFill>
                <a:srgbClr val="003366"/>
              </a:solidFill>
              <a:latin charset="0" panose="020B0503030101060003" pitchFamily="34" typeface="Raleway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DFFE40-E6BC-4054-A918-6E048BC05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9072" y="152401"/>
            <a:ext cx="1814026" cy="1223148"/>
          </a:xfrm>
          <a:prstGeom prst="rect">
            <a:avLst/>
          </a:prstGeom>
        </p:spPr>
      </p:pic>
      <p:pic>
        <p:nvPicPr>
          <p:cNvPr descr="Text  Description automatically generated with medium confidence" id="5" name="Picture 4">
            <a:extLst>
              <a:ext uri="{FF2B5EF4-FFF2-40B4-BE49-F238E27FC236}">
                <a16:creationId xmlns:a16="http://schemas.microsoft.com/office/drawing/2014/main" id="{712444EE-8637-8445-4950-420C344BE5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937774" y="368136"/>
            <a:ext cx="5990871" cy="314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2269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grpId="0" spid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A3345-0769-47C1-A581-805DE409D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976"/>
            <a:ext cx="12192000" cy="986177"/>
          </a:xfrm>
        </p:spPr>
        <p:txBody>
          <a:bodyPr numCol="1">
            <a:normAutofit fontScale="90000"/>
          </a:bodyPr>
          <a:lstStyle/>
          <a:p>
            <a:r>
              <a:rPr altLang="en-GB" b="1" dirty="0" lang="en-GB">
                <a:solidFill>
                  <a:srgbClr val="003366"/>
                </a:solidFill>
                <a:latin charset="0" panose="020B0503030101060003" pitchFamily="34" typeface="Raleway"/>
              </a:rPr>
              <a:t>Feelings and thoughts - before, during and after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C405B-BDC4-4E3D-B7B1-DE4EA879B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512" y="1138578"/>
            <a:ext cx="11222182" cy="5523479"/>
          </a:xfrm>
        </p:spPr>
        <p:txBody>
          <a:bodyPr numCol="1">
            <a:normAutofit/>
          </a:bodyPr>
          <a:lstStyle/>
          <a:p>
            <a:pPr indent="0" marL="0">
              <a:buNone/>
            </a:pPr>
            <a:r>
              <a:rPr dirty="0" lang="en-US" sz="3200">
                <a:solidFill>
                  <a:srgbClr val="0070C0"/>
                </a:solidFill>
              </a:rPr>
              <a:t>Here you can explore any </a:t>
            </a:r>
            <a:r>
              <a:rPr b="1" dirty="0" lang="en-US" sz="3200">
                <a:solidFill>
                  <a:srgbClr val="0070C0"/>
                </a:solidFill>
              </a:rPr>
              <a:t>feelings/thoughts </a:t>
            </a:r>
            <a:r>
              <a:rPr dirty="0" lang="en-US" sz="3200">
                <a:solidFill>
                  <a:srgbClr val="0070C0"/>
                </a:solidFill>
              </a:rPr>
              <a:t>that you had </a:t>
            </a:r>
            <a:r>
              <a:rPr b="1" dirty="0" lang="en-US" sz="3200">
                <a:solidFill>
                  <a:srgbClr val="0070C0"/>
                </a:solidFill>
              </a:rPr>
              <a:t>before, during, and after</a:t>
            </a:r>
            <a:r>
              <a:rPr dirty="0" lang="en-US" sz="3200">
                <a:solidFill>
                  <a:srgbClr val="0070C0"/>
                </a:solidFill>
              </a:rPr>
              <a:t> the experience and how they may have </a:t>
            </a:r>
            <a:r>
              <a:rPr b="1" dirty="0" lang="en-US" sz="3200">
                <a:solidFill>
                  <a:srgbClr val="0070C0"/>
                </a:solidFill>
              </a:rPr>
              <a:t>impacted</a:t>
            </a:r>
            <a:r>
              <a:rPr dirty="0" lang="en-US" sz="3200">
                <a:solidFill>
                  <a:srgbClr val="0070C0"/>
                </a:solidFill>
              </a:rPr>
              <a:t> the experience.</a:t>
            </a:r>
          </a:p>
          <a:p>
            <a:pPr indent="0" marL="0">
              <a:buNone/>
            </a:pPr>
            <a:r>
              <a:rPr dirty="0" lang="en-US" sz="3200">
                <a:solidFill>
                  <a:srgbClr val="FF0000"/>
                </a:solidFill>
              </a:rPr>
              <a:t>Helpful questions:</a:t>
            </a:r>
          </a:p>
          <a:p>
            <a:r>
              <a:rPr dirty="0" lang="en-US" sz="3200"/>
              <a:t>What were you feeling </a:t>
            </a:r>
            <a:r>
              <a:rPr b="1" dirty="0" lang="en-US" sz="3200"/>
              <a:t>before, during and after </a:t>
            </a:r>
            <a:r>
              <a:rPr dirty="0" lang="en-US" sz="3200"/>
              <a:t>the situation?</a:t>
            </a:r>
            <a:r>
              <a:rPr/>
              <a:t>change feelings</a:t>
            </a:r>
          </a:p>
          <a:p>
            <a:r>
              <a:rPr dirty="0" lang="en-US" sz="3200"/>
              <a:t>What do you think </a:t>
            </a:r>
            <a:r>
              <a:rPr b="1" dirty="0" lang="en-US" sz="3200"/>
              <a:t>other people </a:t>
            </a:r>
            <a:r>
              <a:rPr dirty="0" lang="en-US" sz="3200"/>
              <a:t>were feeling about the situation?</a:t>
            </a:r>
          </a:p>
          <a:p>
            <a:r>
              <a:rPr dirty="0" lang="en-US" sz="3200"/>
              <a:t>What do you think other people feel about the situation </a:t>
            </a:r>
            <a:r>
              <a:rPr b="1" dirty="0" lang="en-US" sz="3200"/>
              <a:t>now</a:t>
            </a:r>
            <a:r>
              <a:rPr dirty="0" lang="en-US" sz="3200"/>
              <a:t>?</a:t>
            </a:r>
          </a:p>
          <a:p>
            <a:r>
              <a:rPr dirty="0" lang="en-US" sz="3200"/>
              <a:t>What were you </a:t>
            </a:r>
            <a:r>
              <a:rPr b="1" dirty="0" lang="en-US" sz="3200"/>
              <a:t>thinking</a:t>
            </a:r>
            <a:r>
              <a:rPr dirty="0" lang="en-US" sz="3200"/>
              <a:t> during the situation?</a:t>
            </a:r>
          </a:p>
          <a:p>
            <a:r>
              <a:rPr dirty="0" lang="en-US" sz="3200"/>
              <a:t>What do you </a:t>
            </a:r>
            <a:r>
              <a:rPr b="1" dirty="0" lang="en-US" sz="3200"/>
              <a:t>think</a:t>
            </a:r>
            <a:r>
              <a:rPr dirty="0" lang="en-US" sz="3200"/>
              <a:t> about the situation </a:t>
            </a:r>
            <a:r>
              <a:rPr b="1" dirty="0" lang="en-US" sz="3200"/>
              <a:t>now</a:t>
            </a:r>
            <a:r>
              <a:rPr dirty="0" lang="en-US" sz="3200"/>
              <a:t>?</a:t>
            </a:r>
          </a:p>
          <a:p>
            <a:endParaRPr altLang="en-GB" dirty="0" lang="en-GB"/>
          </a:p>
        </p:txBody>
      </p:sp>
    </p:spTree>
    <p:extLst>
      <p:ext uri="{BB962C8B-B14F-4D97-AF65-F5344CB8AC3E}">
        <p14:creationId xmlns:p14="http://schemas.microsoft.com/office/powerpoint/2010/main" val="4014284550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">
                      <p:stCondLst>
                        <p:cond delay="indefinite"/>
                      </p:stCondLst>
                      <p:childTnLst>
                        <p:par>
                          <p:cTn fill="hold" id="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9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1">
                      <p:stCondLst>
                        <p:cond delay="indefinite"/>
                      </p:stCondLst>
                      <p:childTnLst>
                        <p:par>
                          <p:cTn fill="hold" id="1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3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9">
                      <p:stCondLst>
                        <p:cond delay="indefinite"/>
                      </p:stCondLst>
                      <p:childTnLst>
                        <p:par>
                          <p:cTn fill="hold" id="2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1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3">
                      <p:stCondLst>
                        <p:cond delay="indefinite"/>
                      </p:stCondLst>
                      <p:childTnLst>
                        <p:par>
                          <p:cTn fill="hold" id="2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grpId="0" spid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4C793-A877-4B88-B0AE-EC4A144B3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987"/>
            <a:ext cx="10515600" cy="721910"/>
          </a:xfrm>
        </p:spPr>
        <p:txBody>
          <a:bodyPr numCol="1"/>
          <a:lstStyle/>
          <a:p>
            <a:pPr algn="ctr"/>
            <a:r>
              <a:rPr altLang="en-GB" b="1" dirty="0" lang="en-GB">
                <a:solidFill>
                  <a:srgbClr val="003366"/>
                </a:solidFill>
                <a:latin charset="0" panose="020B0503030101060003" pitchFamily="34" typeface="Raleway"/>
              </a:rPr>
              <a:t>Example – feelings and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CC668-510C-4277-BA5C-8E34ABAB7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9403" y="1117600"/>
            <a:ext cx="9506198" cy="5588000"/>
          </a:xfrm>
        </p:spPr>
        <p:txBody>
          <a:bodyPr numCol="1">
            <a:normAutofit/>
          </a:bodyPr>
          <a:lstStyle/>
          <a:p>
            <a:pPr indent="0" marL="0">
              <a:buNone/>
            </a:pPr>
            <a:r>
              <a:rPr altLang="en-GB" b="1" dirty="0" lang="en-GB">
                <a:solidFill>
                  <a:srgbClr val="0070C0"/>
                </a:solidFill>
                <a:latin charset="0" panose="020B0503030101060003" pitchFamily="34" typeface="Raleway"/>
              </a:rPr>
              <a:t>Open Week 4 worksheet and go to Activity 1. Read the example paragraph of Feelings/thoughts.</a:t>
            </a:r>
          </a:p>
          <a:p>
            <a:pPr indent="0" marL="0">
              <a:buNone/>
            </a:pPr>
            <a:endParaRPr altLang="en-GB" b="1" dirty="0" lang="en-GB">
              <a:solidFill>
                <a:srgbClr val="0070C0"/>
              </a:solidFill>
              <a:latin charset="0" panose="020B0503030101060003" pitchFamily="34" typeface="Raleway"/>
            </a:endParaRPr>
          </a:p>
          <a:p>
            <a:pPr indent="0" marL="0">
              <a:buNone/>
            </a:pPr>
            <a:r>
              <a:rPr altLang="en-GB" b="1" dirty="0" lang="en-GB" u="sng">
                <a:solidFill>
                  <a:srgbClr val="0070C0"/>
                </a:solidFill>
                <a:latin charset="0" panose="020B0503030101060003" pitchFamily="34" typeface="Raleway"/>
              </a:rPr>
              <a:t>Work in pairs / groups </a:t>
            </a:r>
            <a:r>
              <a:rPr altLang="en-GB" b="1" dirty="0" lang="en-GB">
                <a:solidFill>
                  <a:srgbClr val="0070C0"/>
                </a:solidFill>
                <a:latin charset="0" panose="020B0503030101060003" pitchFamily="34" typeface="Raleway"/>
              </a:rPr>
              <a:t>and </a:t>
            </a:r>
            <a:r>
              <a:rPr altLang="en-GB" b="1" dirty="0" lang="en-GB" u="sng">
                <a:solidFill>
                  <a:srgbClr val="0070C0"/>
                </a:solidFill>
                <a:latin charset="0" panose="020B0503030101060003" pitchFamily="34" typeface="Raleway"/>
              </a:rPr>
              <a:t>discuss the questions </a:t>
            </a:r>
            <a:r>
              <a:rPr altLang="en-GB" b="1" dirty="0" lang="en-GB">
                <a:solidFill>
                  <a:srgbClr val="0070C0"/>
                </a:solidFill>
                <a:latin charset="0" panose="020B0503030101060003" pitchFamily="34" typeface="Raleway"/>
              </a:rPr>
              <a:t>in activity 1.</a:t>
            </a:r>
          </a:p>
          <a:p>
            <a:pPr indent="0" marL="0">
              <a:buNone/>
            </a:pPr>
            <a:r>
              <a:rPr altLang="en-GB" b="1" dirty="0" lang="en-GB">
                <a:solidFill>
                  <a:srgbClr val="FF0000"/>
                </a:solidFill>
                <a:latin charset="0" panose="020B0503030101060003" pitchFamily="34" typeface="Raleway"/>
              </a:rPr>
              <a:t>Sample answers may be provided by your lecturer.</a:t>
            </a:r>
            <a:endParaRPr altLang="en-GB" dirty="0" lang="en-GB">
              <a:solidFill>
                <a:srgbClr val="FF0000"/>
              </a:solidFill>
            </a:endParaRPr>
          </a:p>
          <a:p>
            <a:pPr indent="0" marL="0">
              <a:buNone/>
            </a:pPr>
            <a:endParaRPr altLang="en-GB" dirty="0" lang="en-GB">
              <a:solidFill>
                <a:srgbClr val="003366"/>
              </a:solidFill>
              <a:latin charset="0" panose="020B0503030101060003" pitchFamily="34" typeface="Raleway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05F139-95C0-481E-849D-5E6812DF1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1630" y="152401"/>
            <a:ext cx="1431467" cy="965199"/>
          </a:xfrm>
          <a:prstGeom prst="rect">
            <a:avLst/>
          </a:prstGeom>
        </p:spPr>
      </p:pic>
      <p:pic>
        <p:nvPicPr>
          <p:cNvPr descr="A group of people looking at a computer  Description automatically generated with low confidence" id="6" name="Picture 5">
            <a:extLst>
              <a:ext uri="{FF2B5EF4-FFF2-40B4-BE49-F238E27FC236}">
                <a16:creationId xmlns:a16="http://schemas.microsoft.com/office/drawing/2014/main" id="{69DFA20F-1123-799A-CE60-4768DC06F1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425672" y="4127500"/>
            <a:ext cx="3606800" cy="247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47475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">
                      <p:stCondLst>
                        <p:cond delay="indefinite"/>
                      </p:stCondLst>
                      <p:childTnLst>
                        <p:par>
                          <p:cTn fill="hold" id="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9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1">
                      <p:stCondLst>
                        <p:cond delay="indefinite"/>
                      </p:stCondLst>
                      <p:childTnLst>
                        <p:par>
                          <p:cTn fill="hold" id="1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3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grpId="0" spid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E4F22-DD19-4B27-8937-47A9D0A36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843148"/>
          </a:xfrm>
        </p:spPr>
        <p:txBody>
          <a:bodyPr numCol="1"/>
          <a:lstStyle/>
          <a:p>
            <a:pPr algn="ctr"/>
            <a:r>
              <a:rPr altLang="en-GB" b="1" dirty="0" lang="en-GB">
                <a:solidFill>
                  <a:srgbClr val="003366"/>
                </a:solidFill>
                <a:latin charset="0" panose="020B0503030101060003" pitchFamily="34" typeface="Raleway"/>
              </a:rPr>
              <a:t>Words of feelings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72D03-08DB-4FAF-927F-885C280F0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140" y="1223158"/>
            <a:ext cx="10794670" cy="5634842"/>
          </a:xfrm>
        </p:spPr>
        <p:txBody>
          <a:bodyPr numCol="1">
            <a:normAutofit fontScale="92500" lnSpcReduction="20000"/>
          </a:bodyPr>
          <a:lstStyle/>
          <a:p>
            <a:pPr indent="0" marL="0">
              <a:buNone/>
            </a:pPr>
            <a:r>
              <a:rPr altLang="en-GB" dirty="0" lang="en-GB" sz="3600"/>
              <a:t>On your laptop, or on paper, write as many words as possible </a:t>
            </a:r>
            <a:r>
              <a:rPr altLang="en-GB" dirty="0" lang="en-GB" sz="3600">
                <a:solidFill>
                  <a:srgbClr val="FF0000"/>
                </a:solidFill>
              </a:rPr>
              <a:t>to express feelings </a:t>
            </a:r>
            <a:r>
              <a:rPr altLang="en-GB" dirty="0" lang="en-GB" sz="3600"/>
              <a:t>(e.g., exhausted, happy…). You have </a:t>
            </a:r>
            <a:r>
              <a:rPr altLang="en-GB" dirty="0" lang="en-GB" sz="3600">
                <a:solidFill>
                  <a:srgbClr val="FF0000"/>
                </a:solidFill>
              </a:rPr>
              <a:t>2 minutes.</a:t>
            </a:r>
          </a:p>
          <a:p>
            <a:pPr indent="0" marL="0">
              <a:buNone/>
            </a:pPr>
            <a:endParaRPr altLang="en-GB" dirty="0" lang="en-GB" sz="3600"/>
          </a:p>
          <a:p>
            <a:pPr indent="0" marL="0">
              <a:buNone/>
            </a:pPr>
            <a:r>
              <a:rPr altLang="en-GB" dirty="0" lang="en-GB" sz="3600"/>
              <a:t>After 2 minutes, work in groups of 3 or 4 and look at the words that have been written. Who has written </a:t>
            </a:r>
            <a:r>
              <a:rPr altLang="en-GB" dirty="0" lang="en-GB" sz="3600">
                <a:solidFill>
                  <a:srgbClr val="FF0000"/>
                </a:solidFill>
              </a:rPr>
              <a:t>the most in class</a:t>
            </a:r>
            <a:r>
              <a:rPr altLang="en-GB" dirty="0" lang="en-GB" sz="3600"/>
              <a:t>? </a:t>
            </a:r>
          </a:p>
          <a:p>
            <a:pPr indent="0" marL="0">
              <a:buNone/>
            </a:pPr>
            <a:endParaRPr altLang="en-GB" dirty="0" lang="en-GB" sz="3600"/>
          </a:p>
          <a:p>
            <a:pPr indent="0" marL="0">
              <a:buNone/>
            </a:pPr>
            <a:r>
              <a:rPr altLang="en-GB" dirty="0" lang="en-GB" sz="3600"/>
              <a:t> Are they all adjectives? How many of them are </a:t>
            </a:r>
            <a:r>
              <a:rPr altLang="en-GB" dirty="0" lang="en-GB" sz="3600">
                <a:solidFill>
                  <a:srgbClr val="FF0000"/>
                </a:solidFill>
              </a:rPr>
              <a:t>positive</a:t>
            </a:r>
            <a:r>
              <a:rPr altLang="en-GB" dirty="0" lang="en-GB" sz="3600"/>
              <a:t>? How many have </a:t>
            </a:r>
            <a:r>
              <a:rPr altLang="en-GB" dirty="0" lang="en-GB" sz="3600">
                <a:solidFill>
                  <a:srgbClr val="FF0000"/>
                </a:solidFill>
              </a:rPr>
              <a:t>negative</a:t>
            </a:r>
            <a:r>
              <a:rPr altLang="en-GB" dirty="0" lang="en-GB" sz="3600"/>
              <a:t> connotation? How many can be </a:t>
            </a:r>
            <a:r>
              <a:rPr altLang="en-GB" dirty="0" lang="en-GB" sz="3600">
                <a:solidFill>
                  <a:srgbClr val="FF0000"/>
                </a:solidFill>
              </a:rPr>
              <a:t>neutral</a:t>
            </a:r>
            <a:r>
              <a:rPr altLang="en-GB" dirty="0" lang="en-GB" sz="3600"/>
              <a:t>? </a:t>
            </a:r>
          </a:p>
          <a:p>
            <a:pPr indent="0" marL="0">
              <a:buNone/>
            </a:pPr>
            <a:endParaRPr altLang="en-GB" dirty="0" lang="en-GB" sz="3600"/>
          </a:p>
          <a:p>
            <a:pPr indent="0" marL="0">
              <a:buNone/>
            </a:pPr>
            <a:r>
              <a:rPr altLang="en-GB" dirty="0" lang="en-GB" sz="3600"/>
              <a:t>Can you classify them in any other way? For example, </a:t>
            </a:r>
            <a:r>
              <a:rPr altLang="en-GB" dirty="0" lang="en-GB" sz="3600">
                <a:solidFill>
                  <a:srgbClr val="FF0000"/>
                </a:solidFill>
              </a:rPr>
              <a:t>gradable and non-gradable</a:t>
            </a:r>
            <a:r>
              <a:rPr altLang="en-GB" dirty="0" lang="en-GB" sz="3600"/>
              <a:t>?</a:t>
            </a:r>
          </a:p>
          <a:p>
            <a:pPr indent="0" marL="0">
              <a:buNone/>
            </a:pPr>
            <a:endParaRPr altLang="en-GB" dirty="0" lang="en-GB"/>
          </a:p>
          <a:p>
            <a:pPr indent="0" marL="0">
              <a:buNone/>
            </a:pPr>
            <a:endParaRPr altLang="en-GB" dirty="0" lang="en-GB"/>
          </a:p>
          <a:p>
            <a:endParaRPr altLang="en-GB" dirty="0"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872CA4-2497-4542-A4C5-0E9789CCE6BC}"/>
              </a:ext>
            </a:extLst>
          </p:cNvPr>
          <p:cNvSpPr txBox="1"/>
          <p:nvPr/>
        </p:nvSpPr>
        <p:spPr>
          <a:xfrm>
            <a:off x="11235559" y="6450832"/>
            <a:ext cx="956441" cy="369332"/>
          </a:xfrm>
          <a:prstGeom prst="rect">
            <a:avLst/>
          </a:prstGeom>
          <a:noFill/>
        </p:spPr>
        <p:txBody>
          <a:bodyPr numCol="1" rtlCol="0" wrap="square">
            <a:spAutoFit/>
          </a:bodyPr>
          <a:lstStyle/>
          <a:p>
            <a:pPr algn="l" defTabSz="914400" eaLnBrk="1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altLang="en-GB" b="0" baseline="0" cap="none" dirty="0" i="0" kern="1200" kumimoji="0" lang="en-GB" noProof="0" normalizeH="0" spc="0" strike="noStrike" sz="1800" u="none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charset="0" panose="020B0503030101060003" pitchFamily="34" typeface="Raleway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endParaRPr altLang="en-GB" b="0" baseline="0" cap="none" dirty="0" i="0" kern="1200" kumimoji="0" lang="en-GB" noProof="0" normalizeH="0" spc="0" strike="noStrike" sz="1800" u="none">
              <a:ln>
                <a:noFill/>
              </a:ln>
              <a:solidFill>
                <a:srgbClr val="003366"/>
              </a:solidFill>
              <a:effectLst/>
              <a:uLnTx/>
              <a:uFillTx/>
              <a:latin charset="0" panose="020B0503030101060003" pitchFamily="34" typeface="Ralew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595094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">
                      <p:stCondLst>
                        <p:cond delay="indefinite"/>
                      </p:stCondLst>
                      <p:childTnLst>
                        <p:par>
                          <p:cTn fill="hold" id="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9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1">
                      <p:stCondLst>
                        <p:cond delay="indefinite"/>
                      </p:stCondLst>
                      <p:childTnLst>
                        <p:par>
                          <p:cTn fill="hold" id="1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3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9">
                      <p:stCondLst>
                        <p:cond delay="indefinite"/>
                      </p:stCondLst>
                      <p:childTnLst>
                        <p:par>
                          <p:cTn fill="hold" id="2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1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grpId="0" spid="3"/>
      <p:bldP grpId="0" spid="5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panose="020F0302020204030204"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panose="020F0502020204030204"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algn="ctr" cap="flat" cmpd="sng" w="6350">
          <a:solidFill>
            <a:schemeClr val="phClr"/>
          </a:solidFill>
          <a:prstDash val="solid"/>
          <a:miter lim="800000"/>
        </a:ln>
        <a:ln algn="ctr" cap="flat" cmpd="sng" w="12700">
          <a:solidFill>
            <a:schemeClr val="phClr"/>
          </a:solidFill>
          <a:prstDash val="solid"/>
          <a:miter lim="800000"/>
        </a:ln>
        <a:ln algn="ctr" cap="flat" cmpd="sng" w="19050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id="{62F939B6-93AF-4DB8-9C6B-D6C7DFDC589F}" name="Office Theme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panose="020F0302020204030204"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panose="020F0502020204030204"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algn="ctr" cap="flat" cmpd="sng" w="6350">
          <a:solidFill>
            <a:schemeClr val="phClr"/>
          </a:solidFill>
          <a:prstDash val="solid"/>
          <a:miter lim="800000"/>
        </a:ln>
        <a:ln algn="ctr" cap="flat" cmpd="sng" w="12700">
          <a:solidFill>
            <a:schemeClr val="phClr"/>
          </a:solidFill>
          <a:prstDash val="solid"/>
          <a:miter lim="800000"/>
        </a:ln>
        <a:ln algn="ctr" cap="flat" cmpd="sng" w="19050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id="{62F939B6-93AF-4DB8-9C6B-D6C7DFDC589F}" name="Office Theme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panose="020F0302020204030204"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panose="020F0502020204030204"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algn="ctr" cap="flat" cmpd="sng" w="6350">
          <a:solidFill>
            <a:schemeClr val="phClr"/>
          </a:solidFill>
          <a:prstDash val="solid"/>
          <a:miter lim="800000"/>
        </a:ln>
        <a:ln algn="ctr" cap="flat" cmpd="sng" w="12700">
          <a:solidFill>
            <a:schemeClr val="phClr"/>
          </a:solidFill>
          <a:prstDash val="solid"/>
          <a:miter lim="800000"/>
        </a:ln>
        <a:ln algn="ctr" cap="flat" cmpd="sng" w="19050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id="{62F939B6-93AF-4DB8-9C6B-D6C7DFDC589F}" name="Office Theme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Words>1733</Words>
  <Paragraphs>156</Paragraphs>
  <Slides>24</Slides>
  <Notes>22</Notes>
  <TotalTime>3239</TotalTime>
  <HiddenSlides>0</HiddenSlides>
  <MMClips>0</MMClips>
  <ScaleCrop>false</ScaleCrop>
  <HeadingPairs>
    <vt:vector baseType="variant" size="6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baseType="lpstr" size="32">
      <vt:lpstr>Rasionne</vt:lpstr>
      <vt:lpstr>Abadi</vt:lpstr>
      <vt:lpstr>Arial</vt:lpstr>
      <vt:lpstr>Calibri</vt:lpstr>
      <vt:lpstr>Calibri Light</vt:lpstr>
      <vt:lpstr>Raleway</vt:lpstr>
      <vt:lpstr>Office Theme</vt:lpstr>
      <vt:lpstr>1_Office Theme</vt:lpstr>
      <vt:lpstr>Communication Skills part 1</vt:lpstr>
      <vt:lpstr>Registering your in Class attendance</vt:lpstr>
      <vt:lpstr>Learning outcomes:</vt:lpstr>
      <vt:lpstr>Homework 2 - Reading</vt:lpstr>
      <vt:lpstr>Element 2. Feelings and thoughts</vt:lpstr>
      <vt:lpstr>PowerPoint Presentation</vt:lpstr>
      <vt:lpstr>Feelings and thoughts - before, during and after</vt:lpstr>
      <vt:lpstr>Example – feelings and thoughts</vt:lpstr>
      <vt:lpstr>Words of feelings</vt:lpstr>
      <vt:lpstr>Words of feelings – synonyms and antonyms</vt:lpstr>
      <vt:lpstr>Game time</vt:lpstr>
      <vt:lpstr>Think – Pair - Share</vt:lpstr>
      <vt:lpstr>Independent writing  - Week 4</vt:lpstr>
      <vt:lpstr>Break:  max. 15 mins</vt:lpstr>
      <vt:lpstr>Coherence and cohesion - 2</vt:lpstr>
      <vt:lpstr>Reference  words</vt:lpstr>
      <vt:lpstr>Work in pairs. Is this paragraph coherent? Why/not? How would you rewrite the text?</vt:lpstr>
      <vt:lpstr>Common reference words - examples</vt:lpstr>
      <vt:lpstr>Activity 3: Reference words</vt:lpstr>
      <vt:lpstr>In-class writing practice</vt:lpstr>
      <vt:lpstr>Homework 1 - Writing</vt:lpstr>
      <vt:lpstr>PowerPoint Presentation</vt:lpstr>
      <vt:lpstr>Independent study – Week 4</vt:lpstr>
      <vt:lpstr>References</vt:lpstr>
    </vt:vector>
  </TitlesOfParts>
  <LinksUpToDate>false</LinksUpToDate>
  <SharedDoc>false</SharedDoc>
  <HyperlinksChanged>false</HyperlinksChanged>
  <Application>Microsoft Office PowerPoint</Application>
  <AppVersion>16.0000</AppVersion>
  <PresentationFormat>Widescreen</PresentationFormat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2022-01-24T16:35:25Z</dcterms:created>
  <dc:creator>Ben Parkinson</dc:creator>
  <cp:lastModifiedBy>Joseph, Jay (Postgraduate Researcher)</cp:lastModifiedBy>
  <dcterms:modified xsi:type="dcterms:W3CDTF">2023-05-28T22:14:53Z</dcterms:modified>
  <cp:revision>44</cp:revision>
  <dc:title>PowerPoint Presentation</dc:title>
</cp:coreProperties>
</file>